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46512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29530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264990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E47D2-3E88-4E41-BE77-38707ED33A5F}"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738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98755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308516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177244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49633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306972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311844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348529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392470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4945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176695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52053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25754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D408-CCB4-478B-AA25-850B61D9CC5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E47D2-3E88-4E41-BE77-38707ED33A5F}" type="slidenum">
              <a:rPr lang="en-US" smtClean="0"/>
              <a:t>‹#›</a:t>
            </a:fld>
            <a:endParaRPr lang="en-US" dirty="0"/>
          </a:p>
        </p:txBody>
      </p:sp>
    </p:spTree>
    <p:extLst>
      <p:ext uri="{BB962C8B-B14F-4D97-AF65-F5344CB8AC3E}">
        <p14:creationId xmlns:p14="http://schemas.microsoft.com/office/powerpoint/2010/main" val="9472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214D408-CCB4-478B-AA25-850B61D9CC56}" type="datetimeFigureOut">
              <a:rPr lang="en-US" smtClean="0"/>
              <a:t>6/22/2022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19E47D2-3E88-4E41-BE77-38707ED33A5F}" type="slidenum">
              <a:rPr lang="en-US" smtClean="0"/>
              <a:t>‹#›</a:t>
            </a:fld>
            <a:endParaRPr lang="en-US" dirty="0"/>
          </a:p>
        </p:txBody>
      </p:sp>
    </p:spTree>
    <p:extLst>
      <p:ext uri="{BB962C8B-B14F-4D97-AF65-F5344CB8AC3E}">
        <p14:creationId xmlns:p14="http://schemas.microsoft.com/office/powerpoint/2010/main" val="3418205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7"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B74051B5-D62C-A4C3-EAF5-6B65ED6D9280}"/>
              </a:ext>
            </a:extLst>
          </p:cNvPr>
          <p:cNvSpPr>
            <a:spLocks noGrp="1"/>
          </p:cNvSpPr>
          <p:nvPr>
            <p:ph type="ctrTitle"/>
          </p:nvPr>
        </p:nvSpPr>
        <p:spPr>
          <a:xfrm>
            <a:off x="1286933" y="2213361"/>
            <a:ext cx="6247721" cy="2204815"/>
          </a:xfrm>
        </p:spPr>
        <p:txBody>
          <a:bodyPr>
            <a:normAutofit/>
          </a:bodyPr>
          <a:lstStyle/>
          <a:p>
            <a:pPr algn="l"/>
            <a:r>
              <a:rPr lang="en-US" sz="4000" dirty="0"/>
              <a:t>CEIS106  f</a:t>
            </a:r>
            <a:r>
              <a:rPr lang="en-US" sz="4000" cap="none" dirty="0"/>
              <a:t>inal</a:t>
            </a:r>
            <a:r>
              <a:rPr lang="en-US" sz="4000" dirty="0"/>
              <a:t> p</a:t>
            </a:r>
            <a:r>
              <a:rPr lang="en-US" sz="4000" cap="none" dirty="0"/>
              <a:t>resentation</a:t>
            </a:r>
            <a:endParaRPr lang="en-US" sz="4000" dirty="0"/>
          </a:p>
        </p:txBody>
      </p:sp>
      <p:sp>
        <p:nvSpPr>
          <p:cNvPr id="3" name="Subtitle 2">
            <a:extLst>
              <a:ext uri="{FF2B5EF4-FFF2-40B4-BE49-F238E27FC236}">
                <a16:creationId xmlns:a16="http://schemas.microsoft.com/office/drawing/2014/main" id="{01E3E4C6-5C5A-393C-C5B9-6FF04BF63FC0}"/>
              </a:ext>
            </a:extLst>
          </p:cNvPr>
          <p:cNvSpPr>
            <a:spLocks noGrp="1"/>
          </p:cNvSpPr>
          <p:nvPr>
            <p:ph type="subTitle" idx="1"/>
          </p:nvPr>
        </p:nvSpPr>
        <p:spPr>
          <a:xfrm>
            <a:off x="1286934" y="4418176"/>
            <a:ext cx="6247721" cy="1264209"/>
          </a:xfrm>
        </p:spPr>
        <p:txBody>
          <a:bodyPr>
            <a:normAutofit/>
          </a:bodyPr>
          <a:lstStyle/>
          <a:p>
            <a:pPr algn="l"/>
            <a:r>
              <a:rPr lang="en-US" dirty="0">
                <a:solidFill>
                  <a:schemeClr val="tx1">
                    <a:lumMod val="50000"/>
                    <a:lumOff val="50000"/>
                  </a:schemeClr>
                </a:solidFill>
              </a:rPr>
              <a:t>BY: NICHOLAS JONES</a:t>
            </a:r>
          </a:p>
        </p:txBody>
      </p:sp>
      <p:pic>
        <p:nvPicPr>
          <p:cNvPr id="9"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1"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21513143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3068" y="1870985"/>
            <a:ext cx="2739435" cy="1694448"/>
          </a:xfrm>
        </p:spPr>
        <p:txBody>
          <a:bodyPr>
            <a:normAutofit fontScale="90000"/>
          </a:bodyPr>
          <a:lstStyle/>
          <a:p>
            <a:r>
              <a:rPr lang="en-US" sz="4400" cap="none" dirty="0"/>
              <a:t>Change script file permissions</a:t>
            </a:r>
          </a:p>
        </p:txBody>
      </p:sp>
      <p:pic>
        <p:nvPicPr>
          <p:cNvPr id="9" name="Picture 8">
            <a:extLst>
              <a:ext uri="{FF2B5EF4-FFF2-40B4-BE49-F238E27FC236}">
                <a16:creationId xmlns:a16="http://schemas.microsoft.com/office/drawing/2014/main" id="{627336A8-0ABB-0094-AB94-25F94F2D0ADB}"/>
              </a:ext>
            </a:extLst>
          </p:cNvPr>
          <p:cNvPicPr>
            <a:picLocks noChangeAspect="1"/>
          </p:cNvPicPr>
          <p:nvPr/>
        </p:nvPicPr>
        <p:blipFill>
          <a:blip r:embed="rId2"/>
          <a:stretch>
            <a:fillRect/>
          </a:stretch>
        </p:blipFill>
        <p:spPr>
          <a:xfrm>
            <a:off x="3362503" y="1664724"/>
            <a:ext cx="8829497" cy="2106971"/>
          </a:xfrm>
          <a:prstGeom prst="rect">
            <a:avLst/>
          </a:prstGeom>
        </p:spPr>
      </p:pic>
    </p:spTree>
    <p:extLst>
      <p:ext uri="{BB962C8B-B14F-4D97-AF65-F5344CB8AC3E}">
        <p14:creationId xmlns:p14="http://schemas.microsoft.com/office/powerpoint/2010/main" val="4249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11188" y="2026260"/>
            <a:ext cx="2739435" cy="1885472"/>
          </a:xfrm>
        </p:spPr>
        <p:txBody>
          <a:bodyPr>
            <a:noAutofit/>
          </a:bodyPr>
          <a:lstStyle/>
          <a:p>
            <a:r>
              <a:rPr lang="en-US" sz="4000" cap="none" dirty="0"/>
              <a:t>Set the PATH variable</a:t>
            </a:r>
          </a:p>
        </p:txBody>
      </p:sp>
      <p:pic>
        <p:nvPicPr>
          <p:cNvPr id="3" name="Picture 2">
            <a:extLst>
              <a:ext uri="{FF2B5EF4-FFF2-40B4-BE49-F238E27FC236}">
                <a16:creationId xmlns:a16="http://schemas.microsoft.com/office/drawing/2014/main" id="{9D7316A5-1CBD-9134-F209-491CB29FB30A}"/>
              </a:ext>
            </a:extLst>
          </p:cNvPr>
          <p:cNvPicPr>
            <a:picLocks noChangeAspect="1"/>
          </p:cNvPicPr>
          <p:nvPr/>
        </p:nvPicPr>
        <p:blipFill>
          <a:blip r:embed="rId2"/>
          <a:stretch>
            <a:fillRect/>
          </a:stretch>
        </p:blipFill>
        <p:spPr>
          <a:xfrm>
            <a:off x="3761453" y="1796179"/>
            <a:ext cx="8293573" cy="2625096"/>
          </a:xfrm>
          <a:prstGeom prst="rect">
            <a:avLst/>
          </a:prstGeom>
        </p:spPr>
      </p:pic>
    </p:spTree>
    <p:extLst>
      <p:ext uri="{BB962C8B-B14F-4D97-AF65-F5344CB8AC3E}">
        <p14:creationId xmlns:p14="http://schemas.microsoft.com/office/powerpoint/2010/main" val="129929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84858" y="2072384"/>
            <a:ext cx="2739435" cy="2454830"/>
          </a:xfrm>
        </p:spPr>
        <p:txBody>
          <a:bodyPr>
            <a:noAutofit/>
          </a:bodyPr>
          <a:lstStyle/>
          <a:p>
            <a:r>
              <a:rPr lang="en-US" sz="4000" cap="none" dirty="0"/>
              <a:t>Make the PATH variable permanent</a:t>
            </a:r>
          </a:p>
        </p:txBody>
      </p:sp>
      <p:pic>
        <p:nvPicPr>
          <p:cNvPr id="3" name="Picture 2">
            <a:extLst>
              <a:ext uri="{FF2B5EF4-FFF2-40B4-BE49-F238E27FC236}">
                <a16:creationId xmlns:a16="http://schemas.microsoft.com/office/drawing/2014/main" id="{953336CF-4080-180E-E690-F16631497881}"/>
              </a:ext>
            </a:extLst>
          </p:cNvPr>
          <p:cNvPicPr>
            <a:picLocks noChangeAspect="1"/>
          </p:cNvPicPr>
          <p:nvPr/>
        </p:nvPicPr>
        <p:blipFill>
          <a:blip r:embed="rId2"/>
          <a:stretch>
            <a:fillRect/>
          </a:stretch>
        </p:blipFill>
        <p:spPr>
          <a:xfrm>
            <a:off x="3477492" y="613938"/>
            <a:ext cx="8129650" cy="5630123"/>
          </a:xfrm>
          <a:prstGeom prst="rect">
            <a:avLst/>
          </a:prstGeom>
        </p:spPr>
      </p:pic>
    </p:spTree>
    <p:extLst>
      <p:ext uri="{BB962C8B-B14F-4D97-AF65-F5344CB8AC3E}">
        <p14:creationId xmlns:p14="http://schemas.microsoft.com/office/powerpoint/2010/main" val="38451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2"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86933" y="2213361"/>
            <a:ext cx="6247721" cy="2204815"/>
          </a:xfrm>
        </p:spPr>
        <p:txBody>
          <a:bodyPr>
            <a:normAutofit/>
          </a:bodyPr>
          <a:lstStyle/>
          <a:p>
            <a:pPr algn="l"/>
            <a:r>
              <a:rPr lang="en-US" sz="4800" cap="none" dirty="0">
                <a:solidFill>
                  <a:schemeClr val="tx1">
                    <a:lumMod val="50000"/>
                    <a:lumOff val="50000"/>
                  </a:schemeClr>
                </a:solidFill>
              </a:rPr>
              <a:t>Module 4 User and Group Management</a:t>
            </a:r>
            <a:endParaRPr lang="en-US" dirty="0"/>
          </a:p>
        </p:txBody>
      </p:sp>
      <p:pic>
        <p:nvPicPr>
          <p:cNvPr id="14"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30805309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11563" y="524592"/>
            <a:ext cx="8144414" cy="785949"/>
          </a:xfrm>
        </p:spPr>
        <p:txBody>
          <a:bodyPr>
            <a:noAutofit/>
          </a:bodyPr>
          <a:lstStyle/>
          <a:p>
            <a:r>
              <a:rPr lang="en-US" sz="4000" cap="none" dirty="0"/>
              <a:t>Add users and groups in CLI</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11563" y="1590517"/>
            <a:ext cx="8368874" cy="4357799"/>
          </a:xfrm>
        </p:spPr>
        <p:txBody>
          <a:bodyPr>
            <a:normAutofit fontScale="92500" lnSpcReduction="10000"/>
          </a:bodyPr>
          <a:lstStyle/>
          <a:p>
            <a:r>
              <a:rPr lang="en-US" sz="1800" cap="none" dirty="0"/>
              <a:t>1. What does the </a:t>
            </a:r>
            <a:r>
              <a:rPr lang="en-US" sz="1800" i="1" cap="none" dirty="0"/>
              <a:t>–m</a:t>
            </a:r>
            <a:r>
              <a:rPr lang="en-US" sz="1800" cap="none" dirty="0"/>
              <a:t> option in the useradd command do?</a:t>
            </a:r>
          </a:p>
          <a:p>
            <a:r>
              <a:rPr lang="en-US" cap="none" dirty="0"/>
              <a:t>Answer here: </a:t>
            </a:r>
            <a:r>
              <a:rPr lang="en-US" b="1" cap="none" dirty="0"/>
              <a:t>creates the user home directory</a:t>
            </a:r>
          </a:p>
          <a:p>
            <a:endParaRPr lang="en-US" cap="none" dirty="0"/>
          </a:p>
          <a:p>
            <a:r>
              <a:rPr lang="en-US" sz="1800" cap="none" dirty="0"/>
              <a:t>2. What does the </a:t>
            </a:r>
            <a:r>
              <a:rPr lang="en-US" sz="1800" i="1" cap="none" dirty="0"/>
              <a:t>-3</a:t>
            </a:r>
            <a:r>
              <a:rPr lang="en-US" sz="1800" cap="none" dirty="0"/>
              <a:t> option in the tail command do?</a:t>
            </a:r>
          </a:p>
          <a:p>
            <a:r>
              <a:rPr lang="en-US" cap="none" dirty="0"/>
              <a:t>Answer here: </a:t>
            </a:r>
            <a:r>
              <a:rPr lang="en-US" b="1" cap="none" dirty="0"/>
              <a:t>shows the bottom 3 entries </a:t>
            </a:r>
          </a:p>
          <a:p>
            <a:endParaRPr lang="en-US" cap="none" dirty="0"/>
          </a:p>
          <a:p>
            <a:r>
              <a:rPr lang="en-US" sz="1800" cap="none" dirty="0"/>
              <a:t>3. Which line of the </a:t>
            </a:r>
            <a:r>
              <a:rPr lang="en-US" sz="1800" i="1" cap="none" dirty="0"/>
              <a:t>/etc/group </a:t>
            </a:r>
            <a:r>
              <a:rPr lang="en-US" sz="1800" cap="none" dirty="0"/>
              <a:t>file lists members of the “students” group? Copy it here.</a:t>
            </a:r>
          </a:p>
          <a:p>
            <a:r>
              <a:rPr lang="en-US" cap="none" dirty="0"/>
              <a:t>Answer here:</a:t>
            </a:r>
          </a:p>
          <a:p>
            <a:r>
              <a:rPr lang="en-US" b="1" cap="none" dirty="0"/>
              <a:t>Students: x : 1002 : student ,mary</a:t>
            </a:r>
          </a:p>
          <a:p>
            <a:r>
              <a:rPr lang="en-US" sz="1800" cap="none" dirty="0"/>
              <a:t>References:</a:t>
            </a:r>
          </a:p>
          <a:p>
            <a:r>
              <a:rPr lang="en-US" cap="none" dirty="0"/>
              <a:t>1. Live class</a:t>
            </a:r>
          </a:p>
          <a:p>
            <a:endParaRPr lang="en-US" cap="none" dirty="0"/>
          </a:p>
          <a:p>
            <a:endParaRPr lang="en-US" dirty="0"/>
          </a:p>
        </p:txBody>
      </p:sp>
    </p:spTree>
    <p:extLst>
      <p:ext uri="{BB962C8B-B14F-4D97-AF65-F5344CB8AC3E}">
        <p14:creationId xmlns:p14="http://schemas.microsoft.com/office/powerpoint/2010/main" val="348128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2" y="2216457"/>
            <a:ext cx="2739435" cy="1694448"/>
          </a:xfrm>
        </p:spPr>
        <p:txBody>
          <a:bodyPr>
            <a:normAutofit fontScale="90000"/>
          </a:bodyPr>
          <a:lstStyle/>
          <a:p>
            <a:r>
              <a:rPr lang="en-US" sz="4400" cap="none" dirty="0"/>
              <a:t>Test user and group settings</a:t>
            </a:r>
          </a:p>
        </p:txBody>
      </p:sp>
      <p:pic>
        <p:nvPicPr>
          <p:cNvPr id="4" name="Picture Placeholder 3" descr="Text&#10;&#10;Description automatically generated">
            <a:extLst>
              <a:ext uri="{FF2B5EF4-FFF2-40B4-BE49-F238E27FC236}">
                <a16:creationId xmlns:a16="http://schemas.microsoft.com/office/drawing/2014/main" id="{28BE7BB6-ED96-74D3-51CA-AB5B446ECA7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750" r="15750"/>
          <a:stretch>
            <a:fillRect/>
          </a:stretch>
        </p:blipFill>
        <p:spPr>
          <a:xfrm>
            <a:off x="4182788" y="778725"/>
            <a:ext cx="7172600" cy="4881818"/>
          </a:xfrm>
        </p:spPr>
      </p:pic>
    </p:spTree>
    <p:extLst>
      <p:ext uri="{BB962C8B-B14F-4D97-AF65-F5344CB8AC3E}">
        <p14:creationId xmlns:p14="http://schemas.microsoft.com/office/powerpoint/2010/main" val="131067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11188" y="2572912"/>
            <a:ext cx="2739435" cy="1277198"/>
          </a:xfrm>
        </p:spPr>
        <p:txBody>
          <a:bodyPr>
            <a:noAutofit/>
          </a:bodyPr>
          <a:lstStyle/>
          <a:p>
            <a:r>
              <a:rPr lang="en-US" sz="4000" cap="none" dirty="0"/>
              <a:t>Add users in GUI</a:t>
            </a:r>
          </a:p>
        </p:txBody>
      </p:sp>
      <p:pic>
        <p:nvPicPr>
          <p:cNvPr id="4" name="Picture Placeholder 3" descr="Text&#10;&#10;Description automatically generated">
            <a:extLst>
              <a:ext uri="{FF2B5EF4-FFF2-40B4-BE49-F238E27FC236}">
                <a16:creationId xmlns:a16="http://schemas.microsoft.com/office/drawing/2014/main" id="{F340B9EF-9AF9-BDB5-30D0-F6CCA85EFC7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955" r="4955"/>
          <a:stretch>
            <a:fillRect/>
          </a:stretch>
        </p:blipFill>
        <p:spPr>
          <a:xfrm>
            <a:off x="3884613" y="854075"/>
            <a:ext cx="7470775" cy="5084763"/>
          </a:xfrm>
        </p:spPr>
      </p:pic>
    </p:spTree>
    <p:extLst>
      <p:ext uri="{BB962C8B-B14F-4D97-AF65-F5344CB8AC3E}">
        <p14:creationId xmlns:p14="http://schemas.microsoft.com/office/powerpoint/2010/main" val="128754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67112" y="2336678"/>
            <a:ext cx="2739435" cy="1827615"/>
          </a:xfrm>
        </p:spPr>
        <p:txBody>
          <a:bodyPr>
            <a:noAutofit/>
          </a:bodyPr>
          <a:lstStyle/>
          <a:p>
            <a:r>
              <a:rPr lang="en-US" sz="4000" cap="none" dirty="0"/>
              <a:t>Remove users and groups</a:t>
            </a:r>
          </a:p>
        </p:txBody>
      </p:sp>
      <p:pic>
        <p:nvPicPr>
          <p:cNvPr id="3" name="Picture 2">
            <a:extLst>
              <a:ext uri="{FF2B5EF4-FFF2-40B4-BE49-F238E27FC236}">
                <a16:creationId xmlns:a16="http://schemas.microsoft.com/office/drawing/2014/main" id="{9CE876E5-A23C-48F5-8435-C2EC6CA13660}"/>
              </a:ext>
            </a:extLst>
          </p:cNvPr>
          <p:cNvPicPr>
            <a:picLocks noChangeAspect="1"/>
          </p:cNvPicPr>
          <p:nvPr/>
        </p:nvPicPr>
        <p:blipFill>
          <a:blip r:embed="rId2"/>
          <a:stretch>
            <a:fillRect/>
          </a:stretch>
        </p:blipFill>
        <p:spPr>
          <a:xfrm>
            <a:off x="5970281" y="3575547"/>
            <a:ext cx="4352921" cy="2578832"/>
          </a:xfrm>
          <a:prstGeom prst="rect">
            <a:avLst/>
          </a:prstGeom>
        </p:spPr>
      </p:pic>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sp>
      <p:pic>
        <p:nvPicPr>
          <p:cNvPr id="4" name="Picture 3">
            <a:extLst>
              <a:ext uri="{FF2B5EF4-FFF2-40B4-BE49-F238E27FC236}">
                <a16:creationId xmlns:a16="http://schemas.microsoft.com/office/drawing/2014/main" id="{65C6E8E9-CB87-13C2-70B8-78442DADBF03}"/>
              </a:ext>
            </a:extLst>
          </p:cNvPr>
          <p:cNvPicPr>
            <a:picLocks noChangeAspect="1"/>
          </p:cNvPicPr>
          <p:nvPr/>
        </p:nvPicPr>
        <p:blipFill>
          <a:blip r:embed="rId3"/>
          <a:stretch>
            <a:fillRect/>
          </a:stretch>
        </p:blipFill>
        <p:spPr>
          <a:xfrm>
            <a:off x="3261819" y="385544"/>
            <a:ext cx="4491986" cy="2990188"/>
          </a:xfrm>
          <a:prstGeom prst="rect">
            <a:avLst/>
          </a:prstGeom>
        </p:spPr>
      </p:pic>
      <p:pic>
        <p:nvPicPr>
          <p:cNvPr id="5" name="Picture 4">
            <a:extLst>
              <a:ext uri="{FF2B5EF4-FFF2-40B4-BE49-F238E27FC236}">
                <a16:creationId xmlns:a16="http://schemas.microsoft.com/office/drawing/2014/main" id="{035F6CB7-BD8F-87B4-B8CF-4A83F45F1F30}"/>
              </a:ext>
            </a:extLst>
          </p:cNvPr>
          <p:cNvPicPr>
            <a:picLocks noChangeAspect="1"/>
          </p:cNvPicPr>
          <p:nvPr/>
        </p:nvPicPr>
        <p:blipFill>
          <a:blip r:embed="rId4"/>
          <a:stretch>
            <a:fillRect/>
          </a:stretch>
        </p:blipFill>
        <p:spPr>
          <a:xfrm>
            <a:off x="7183303" y="3375732"/>
            <a:ext cx="4441585" cy="3047365"/>
          </a:xfrm>
          <a:prstGeom prst="rect">
            <a:avLst/>
          </a:prstGeom>
        </p:spPr>
      </p:pic>
    </p:spTree>
    <p:extLst>
      <p:ext uri="{BB962C8B-B14F-4D97-AF65-F5344CB8AC3E}">
        <p14:creationId xmlns:p14="http://schemas.microsoft.com/office/powerpoint/2010/main" val="303649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2"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86933" y="2213361"/>
            <a:ext cx="6247721" cy="2204815"/>
          </a:xfrm>
        </p:spPr>
        <p:txBody>
          <a:bodyPr>
            <a:normAutofit/>
          </a:bodyPr>
          <a:lstStyle/>
          <a:p>
            <a:pPr algn="l"/>
            <a:r>
              <a:rPr lang="en-US" cap="none" dirty="0">
                <a:solidFill>
                  <a:schemeClr val="tx1">
                    <a:lumMod val="50000"/>
                    <a:lumOff val="50000"/>
                  </a:schemeClr>
                </a:solidFill>
              </a:rPr>
              <a:t>Module 5 Network Configuration</a:t>
            </a:r>
            <a:endParaRPr lang="en-US" dirty="0"/>
          </a:p>
        </p:txBody>
      </p:sp>
      <p:pic>
        <p:nvPicPr>
          <p:cNvPr id="14"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2866054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91829" y="705869"/>
            <a:ext cx="6663478" cy="785949"/>
          </a:xfrm>
        </p:spPr>
        <p:txBody>
          <a:bodyPr>
            <a:noAutofit/>
          </a:bodyPr>
          <a:lstStyle/>
          <a:p>
            <a:r>
              <a:rPr lang="en-US" sz="4000" cap="none"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61746" y="1852488"/>
            <a:ext cx="5323645" cy="4182562"/>
          </a:xfrm>
        </p:spPr>
        <p:txBody>
          <a:bodyPr>
            <a:normAutofit fontScale="92500" lnSpcReduction="20000"/>
          </a:bodyPr>
          <a:lstStyle/>
          <a:p>
            <a:r>
              <a:rPr lang="en-US" sz="1900" cap="none" dirty="0"/>
              <a:t>1. What is the IP address of your Ubuntu machine?</a:t>
            </a:r>
          </a:p>
          <a:p>
            <a:r>
              <a:rPr lang="en-US" cap="none" dirty="0"/>
              <a:t>Answer here: 127.0.0.1/8</a:t>
            </a:r>
          </a:p>
          <a:p>
            <a:endParaRPr lang="en-US" cap="none" dirty="0"/>
          </a:p>
          <a:p>
            <a:r>
              <a:rPr lang="en-US" sz="1900" cap="none" dirty="0"/>
              <a:t>2. What is the IP address of its default gateway?</a:t>
            </a:r>
          </a:p>
          <a:p>
            <a:r>
              <a:rPr lang="en-US" cap="none" dirty="0"/>
              <a:t>Answer here: 192.168.1.1</a:t>
            </a:r>
          </a:p>
          <a:p>
            <a:endParaRPr lang="en-US" cap="none" dirty="0"/>
          </a:p>
          <a:p>
            <a:r>
              <a:rPr lang="en-US" sz="1900" cap="none" dirty="0"/>
              <a:t>3. What is the IP address of its DHCP server?</a:t>
            </a:r>
          </a:p>
          <a:p>
            <a:r>
              <a:rPr lang="en-US" cap="none" dirty="0"/>
              <a:t>Answer here: 192.168.1.1</a:t>
            </a:r>
          </a:p>
          <a:p>
            <a:endParaRPr lang="en-US" sz="1900" cap="none" dirty="0"/>
          </a:p>
          <a:p>
            <a:r>
              <a:rPr lang="en-US" sz="1900" cap="none" dirty="0"/>
              <a:t>4. What is the IP address of its DNS server?</a:t>
            </a:r>
          </a:p>
          <a:p>
            <a:r>
              <a:rPr lang="en-US" cap="none" dirty="0"/>
              <a:t>Answer here: 192.168.1.1</a:t>
            </a:r>
          </a:p>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65B926FF-6DE2-5F37-6FBC-B9B3850CB90E}"/>
              </a:ext>
            </a:extLst>
          </p:cNvPr>
          <p:cNvPicPr>
            <a:picLocks noChangeAspect="1"/>
          </p:cNvPicPr>
          <p:nvPr/>
        </p:nvPicPr>
        <p:blipFill>
          <a:blip r:embed="rId2"/>
          <a:stretch>
            <a:fillRect/>
          </a:stretch>
        </p:blipFill>
        <p:spPr>
          <a:xfrm>
            <a:off x="6155064" y="2338669"/>
            <a:ext cx="6036936" cy="2942737"/>
          </a:xfrm>
          <a:prstGeom prst="rect">
            <a:avLst/>
          </a:prstGeom>
        </p:spPr>
      </p:pic>
    </p:spTree>
    <p:extLst>
      <p:ext uri="{BB962C8B-B14F-4D97-AF65-F5344CB8AC3E}">
        <p14:creationId xmlns:p14="http://schemas.microsoft.com/office/powerpoint/2010/main" val="198025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43B368-B22D-6B84-2EB0-50D28C76C69D}"/>
              </a:ext>
            </a:extLst>
          </p:cNvPr>
          <p:cNvSpPr>
            <a:spLocks noGrp="1"/>
          </p:cNvSpPr>
          <p:nvPr>
            <p:ph type="title"/>
          </p:nvPr>
        </p:nvSpPr>
        <p:spPr/>
        <p:txBody>
          <a:bodyPr/>
          <a:lstStyle/>
          <a:p>
            <a:r>
              <a:rPr lang="en-US" dirty="0"/>
              <a:t>i</a:t>
            </a:r>
            <a:r>
              <a:rPr lang="en-US" cap="none" dirty="0"/>
              <a:t>ntroduction</a:t>
            </a:r>
            <a:endParaRPr lang="en-US" dirty="0"/>
          </a:p>
        </p:txBody>
      </p:sp>
      <p:sp>
        <p:nvSpPr>
          <p:cNvPr id="5" name="Content Placeholder 4">
            <a:extLst>
              <a:ext uri="{FF2B5EF4-FFF2-40B4-BE49-F238E27FC236}">
                <a16:creationId xmlns:a16="http://schemas.microsoft.com/office/drawing/2014/main" id="{D05B91FF-EE9F-12E2-62FB-321C3B976601}"/>
              </a:ext>
            </a:extLst>
          </p:cNvPr>
          <p:cNvSpPr>
            <a:spLocks noGrp="1"/>
          </p:cNvSpPr>
          <p:nvPr>
            <p:ph sz="quarter" idx="13"/>
          </p:nvPr>
        </p:nvSpPr>
        <p:spPr/>
        <p:txBody>
          <a:bodyPr/>
          <a:lstStyle/>
          <a:p>
            <a:pPr marL="0" indent="0">
              <a:buNone/>
            </a:pPr>
            <a:r>
              <a:rPr lang="en-US" cap="none" dirty="0">
                <a:latin typeface="Times New Roman" panose="02020603050405020304" pitchFamily="18" charset="0"/>
                <a:cs typeface="Times New Roman" panose="02020603050405020304" pitchFamily="18" charset="0"/>
              </a:rPr>
              <a:t>Linux is one of the operating systems that majority of people use today. Many things we use today are run-on Linux or a version of it. For example, PlayStation and Xbox both use/d the Linux operating system. Through the PowerPoint, I will be showing how powerful and versatile this operating system can be. </a:t>
            </a:r>
          </a:p>
        </p:txBody>
      </p:sp>
    </p:spTree>
    <p:extLst>
      <p:ext uri="{BB962C8B-B14F-4D97-AF65-F5344CB8AC3E}">
        <p14:creationId xmlns:p14="http://schemas.microsoft.com/office/powerpoint/2010/main" val="51060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97446" y="703700"/>
            <a:ext cx="8144414" cy="785949"/>
          </a:xfrm>
        </p:spPr>
        <p:txBody>
          <a:bodyPr>
            <a:noAutofit/>
          </a:bodyPr>
          <a:lstStyle/>
          <a:p>
            <a:r>
              <a:rPr lang="en-US" sz="4000" cap="none" dirty="0"/>
              <a:t>Manage network interfaces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397445" y="1784963"/>
            <a:ext cx="9317901" cy="4118687"/>
          </a:xfrm>
        </p:spPr>
        <p:txBody>
          <a:bodyPr>
            <a:normAutofit fontScale="92500" lnSpcReduction="10000"/>
          </a:bodyPr>
          <a:lstStyle/>
          <a:p>
            <a:r>
              <a:rPr lang="en-US" sz="1800" cap="none" dirty="0"/>
              <a:t>1. Which DHCP message is shown in the output of the </a:t>
            </a:r>
            <a:r>
              <a:rPr lang="en-US" sz="1800" b="1" cap="none" dirty="0"/>
              <a:t>sudo  dhclient  –v  –r  eth0</a:t>
            </a:r>
            <a:r>
              <a:rPr lang="en-US" sz="1800" cap="none" dirty="0"/>
              <a:t> command? [hint: the message name is in uppercase.]</a:t>
            </a:r>
          </a:p>
          <a:p>
            <a:r>
              <a:rPr lang="en-US" cap="none" dirty="0"/>
              <a:t>Answer here: </a:t>
            </a:r>
            <a:r>
              <a:rPr lang="en-US" b="1" cap="none" dirty="0"/>
              <a:t>DHCPRELEASE</a:t>
            </a:r>
          </a:p>
          <a:p>
            <a:endParaRPr lang="en-US" cap="none" dirty="0"/>
          </a:p>
          <a:p>
            <a:r>
              <a:rPr lang="en-US" sz="1800" cap="none" dirty="0"/>
              <a:t>2. Which four DHCP messages are shown in the output of the </a:t>
            </a:r>
            <a:r>
              <a:rPr lang="en-US" sz="1800" b="1" cap="none" dirty="0"/>
              <a:t>sudo  dhclient  –v  eth0 </a:t>
            </a:r>
            <a:r>
              <a:rPr lang="en-US" sz="1800" cap="none" dirty="0"/>
              <a:t>command? [hint: the message names are in uppercase.]</a:t>
            </a:r>
          </a:p>
          <a:p>
            <a:r>
              <a:rPr lang="en-US" cap="none" dirty="0"/>
              <a:t>Answer here: </a:t>
            </a:r>
            <a:r>
              <a:rPr lang="en-US" b="1" cap="none" dirty="0"/>
              <a:t>DHCPDISCOVER, DHCPOFFER, DHCPREQUEST, DHCPACK</a:t>
            </a:r>
            <a:endParaRPr lang="en-US" cap="none" dirty="0"/>
          </a:p>
          <a:p>
            <a:endParaRPr lang="en-US" cap="none" dirty="0"/>
          </a:p>
          <a:p>
            <a:endParaRPr lang="en-US" cap="none" dirty="0"/>
          </a:p>
          <a:p>
            <a:r>
              <a:rPr lang="en-US" sz="1800" cap="none" dirty="0"/>
              <a:t>References:</a:t>
            </a:r>
          </a:p>
          <a:p>
            <a:r>
              <a:rPr lang="en-US" cap="none" dirty="0"/>
              <a:t>1. Live class</a:t>
            </a:r>
          </a:p>
          <a:p>
            <a:endParaRPr lang="en-US" dirty="0"/>
          </a:p>
          <a:p>
            <a:endParaRPr lang="en-US" dirty="0"/>
          </a:p>
        </p:txBody>
      </p:sp>
    </p:spTree>
    <p:extLst>
      <p:ext uri="{BB962C8B-B14F-4D97-AF65-F5344CB8AC3E}">
        <p14:creationId xmlns:p14="http://schemas.microsoft.com/office/powerpoint/2010/main" val="14551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20010" y="2286031"/>
            <a:ext cx="2739435" cy="1694448"/>
          </a:xfrm>
        </p:spPr>
        <p:txBody>
          <a:bodyPr>
            <a:normAutofit fontScale="90000"/>
          </a:bodyPr>
          <a:lstStyle/>
          <a:p>
            <a:r>
              <a:rPr lang="en-US" sz="4400" cap="none" dirty="0"/>
              <a:t>Use network utilities</a:t>
            </a:r>
          </a:p>
        </p:txBody>
      </p:sp>
      <p:pic>
        <p:nvPicPr>
          <p:cNvPr id="3" name="Picture 2">
            <a:extLst>
              <a:ext uri="{FF2B5EF4-FFF2-40B4-BE49-F238E27FC236}">
                <a16:creationId xmlns:a16="http://schemas.microsoft.com/office/drawing/2014/main" id="{DEB85804-DED8-CF62-B715-4F564AF10800}"/>
              </a:ext>
            </a:extLst>
          </p:cNvPr>
          <p:cNvPicPr>
            <a:picLocks noChangeAspect="1"/>
          </p:cNvPicPr>
          <p:nvPr/>
        </p:nvPicPr>
        <p:blipFill>
          <a:blip r:embed="rId2"/>
          <a:stretch>
            <a:fillRect/>
          </a:stretch>
        </p:blipFill>
        <p:spPr>
          <a:xfrm>
            <a:off x="3647071" y="1023762"/>
            <a:ext cx="8229687" cy="5085987"/>
          </a:xfrm>
          <a:prstGeom prst="rect">
            <a:avLst/>
          </a:prstGeom>
        </p:spPr>
      </p:pic>
    </p:spTree>
    <p:extLst>
      <p:ext uri="{BB962C8B-B14F-4D97-AF65-F5344CB8AC3E}">
        <p14:creationId xmlns:p14="http://schemas.microsoft.com/office/powerpoint/2010/main" val="1974796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2"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730342" y="2429513"/>
            <a:ext cx="6247721" cy="2204815"/>
          </a:xfrm>
        </p:spPr>
        <p:txBody>
          <a:bodyPr>
            <a:normAutofit/>
          </a:bodyPr>
          <a:lstStyle/>
          <a:p>
            <a:pPr algn="l"/>
            <a:r>
              <a:rPr lang="en-US" cap="none" dirty="0"/>
              <a:t>Module 6 System Performance Monitoring</a:t>
            </a:r>
            <a:endParaRPr lang="en-US" dirty="0"/>
          </a:p>
        </p:txBody>
      </p:sp>
      <p:pic>
        <p:nvPicPr>
          <p:cNvPr id="14"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462095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92476" y="692771"/>
            <a:ext cx="6663478" cy="785949"/>
          </a:xfrm>
        </p:spPr>
        <p:txBody>
          <a:bodyPr>
            <a:noAutofit/>
          </a:bodyPr>
          <a:lstStyle/>
          <a:p>
            <a:r>
              <a:rPr lang="en-US" sz="4000" cap="none" dirty="0"/>
              <a:t>Monitor 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75641" y="1864124"/>
            <a:ext cx="8640718" cy="3820239"/>
          </a:xfrm>
        </p:spPr>
        <p:txBody>
          <a:bodyPr>
            <a:normAutofit fontScale="92500" lnSpcReduction="10000"/>
          </a:bodyPr>
          <a:lstStyle/>
          <a:p>
            <a:r>
              <a:rPr lang="en-US" sz="1800" cap="none" dirty="0"/>
              <a:t>1. What is the default action of the </a:t>
            </a:r>
            <a:r>
              <a:rPr lang="en-US" sz="1800" i="1" cap="none" dirty="0"/>
              <a:t>15 SIGTERM </a:t>
            </a:r>
            <a:r>
              <a:rPr lang="en-US" sz="1800" cap="none" dirty="0"/>
              <a:t>kill signal?</a:t>
            </a:r>
          </a:p>
          <a:p>
            <a:r>
              <a:rPr lang="en-US" cap="none" dirty="0"/>
              <a:t>Answer here: </a:t>
            </a:r>
            <a:r>
              <a:rPr lang="en-US" b="1" cap="none" dirty="0"/>
              <a:t>to kill (end) a process</a:t>
            </a:r>
          </a:p>
          <a:p>
            <a:endParaRPr lang="en-US" cap="none" dirty="0"/>
          </a:p>
          <a:p>
            <a:r>
              <a:rPr lang="en-US" sz="1800" cap="none" dirty="0"/>
              <a:t>2. In the System Monitor window, click on </a:t>
            </a:r>
            <a:r>
              <a:rPr lang="en-US" sz="1800" i="1" cap="none" dirty="0"/>
              <a:t>% CPU </a:t>
            </a:r>
            <a:r>
              <a:rPr lang="en-US" sz="1800" cap="none" dirty="0"/>
              <a:t>to sort the processes by CPU load. Which process shows the highest percentage of CPU usage?</a:t>
            </a:r>
          </a:p>
          <a:p>
            <a:r>
              <a:rPr lang="en-US" cap="none" dirty="0"/>
              <a:t>Answer here: </a:t>
            </a:r>
            <a:r>
              <a:rPr lang="en-US" b="1" cap="none" dirty="0"/>
              <a:t>gnome-system-monitor</a:t>
            </a:r>
          </a:p>
          <a:p>
            <a:endParaRPr lang="en-US" cap="none" dirty="0"/>
          </a:p>
          <a:p>
            <a:endParaRPr lang="en-US" cap="none" dirty="0"/>
          </a:p>
          <a:p>
            <a:r>
              <a:rPr lang="en-US" sz="1800" cap="none" dirty="0"/>
              <a:t>References:</a:t>
            </a:r>
          </a:p>
          <a:p>
            <a:r>
              <a:rPr lang="en-US" cap="none" dirty="0"/>
              <a:t>1. Live class</a:t>
            </a:r>
          </a:p>
          <a:p>
            <a:endParaRPr lang="en-US" dirty="0"/>
          </a:p>
          <a:p>
            <a:endParaRPr lang="en-US" dirty="0"/>
          </a:p>
          <a:p>
            <a:endParaRPr lang="en-US" dirty="0"/>
          </a:p>
        </p:txBody>
      </p:sp>
    </p:spTree>
    <p:extLst>
      <p:ext uri="{BB962C8B-B14F-4D97-AF65-F5344CB8AC3E}">
        <p14:creationId xmlns:p14="http://schemas.microsoft.com/office/powerpoint/2010/main" val="152986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37049" y="627363"/>
            <a:ext cx="8144414" cy="785949"/>
          </a:xfrm>
        </p:spPr>
        <p:txBody>
          <a:bodyPr>
            <a:noAutofit/>
          </a:bodyPr>
          <a:lstStyle/>
          <a:p>
            <a:r>
              <a:rPr lang="en-US" sz="4000" cap="none" dirty="0"/>
              <a:t>Monitor user activities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37049" y="1718975"/>
            <a:ext cx="9317901" cy="4118687"/>
          </a:xfrm>
        </p:spPr>
        <p:txBody>
          <a:bodyPr>
            <a:noAutofit/>
          </a:bodyPr>
          <a:lstStyle/>
          <a:p>
            <a:r>
              <a:rPr lang="en-US" sz="1400" cap="none" dirty="0"/>
              <a:t>Issue the </a:t>
            </a:r>
            <a:r>
              <a:rPr lang="en-US" sz="1400" b="1" cap="none" dirty="0"/>
              <a:t>sudo  accton  on </a:t>
            </a:r>
            <a:r>
              <a:rPr lang="en-US" sz="1400" cap="none" dirty="0"/>
              <a:t>command to turn on GNC accounting. Run the </a:t>
            </a:r>
            <a:r>
              <a:rPr lang="en-US" sz="1400" b="1" cap="none" dirty="0"/>
              <a:t>sudo  updatedb </a:t>
            </a:r>
            <a:r>
              <a:rPr lang="en-US" sz="1400" cap="none" dirty="0"/>
              <a:t>command. Enter </a:t>
            </a:r>
            <a:r>
              <a:rPr lang="en-US" sz="1400" b="1" cap="none" dirty="0"/>
              <a:t>lastcomm  updatedb</a:t>
            </a:r>
            <a:r>
              <a:rPr lang="en-US" sz="1400" cap="none" dirty="0"/>
              <a:t> to check if the </a:t>
            </a:r>
            <a:r>
              <a:rPr lang="en-US" sz="1400" i="1" cap="none" dirty="0"/>
              <a:t>updatedb</a:t>
            </a:r>
            <a:r>
              <a:rPr lang="en-US" sz="1400" cap="none" dirty="0"/>
              <a:t> command was executed before. Remember to turn off GNC accounting (</a:t>
            </a:r>
            <a:r>
              <a:rPr lang="en-US" sz="1400" b="1" cap="none" dirty="0"/>
              <a:t>sudo  accton  off</a:t>
            </a:r>
            <a:r>
              <a:rPr lang="en-US" sz="1400" cap="none" dirty="0"/>
              <a:t>) after answering the questions.</a:t>
            </a:r>
          </a:p>
          <a:p>
            <a:r>
              <a:rPr lang="en-US" sz="1400" cap="none" dirty="0"/>
              <a:t>1. What flag value is displayed in the output?</a:t>
            </a:r>
          </a:p>
          <a:p>
            <a:r>
              <a:rPr lang="en-US" sz="1400" cap="none" dirty="0"/>
              <a:t>Answer here: </a:t>
            </a:r>
          </a:p>
          <a:p>
            <a:r>
              <a:rPr lang="en-US" sz="1400" b="1" cap="none" dirty="0"/>
              <a:t>file set to the default ‘ /var/log/account/pact’  (output for turning on)</a:t>
            </a:r>
          </a:p>
          <a:p>
            <a:r>
              <a:rPr lang="en-US" sz="1400" b="1" cap="none" dirty="0"/>
              <a:t>root pts/0  0.37 secs Fri Jun 10 18:52 (output from lastcomm updated)</a:t>
            </a:r>
          </a:p>
          <a:p>
            <a:endParaRPr lang="en-US" sz="1400" cap="none" dirty="0"/>
          </a:p>
          <a:p>
            <a:r>
              <a:rPr lang="en-US" sz="1400" cap="none" dirty="0"/>
              <a:t>2. Why is the name of the user who ran the processes shown as root, not student?</a:t>
            </a:r>
          </a:p>
          <a:p>
            <a:r>
              <a:rPr lang="en-US" sz="1400" cap="none" dirty="0"/>
              <a:t>Answer here: </a:t>
            </a:r>
            <a:r>
              <a:rPr lang="en-US" sz="1400" b="1" cap="none" dirty="0"/>
              <a:t>because by using sudo, I am working as a super user</a:t>
            </a:r>
          </a:p>
          <a:p>
            <a:endParaRPr lang="en-US" sz="1400" b="1" cap="none" dirty="0"/>
          </a:p>
          <a:p>
            <a:r>
              <a:rPr lang="en-US" sz="1400" cap="none" dirty="0"/>
              <a:t>References:</a:t>
            </a:r>
          </a:p>
          <a:p>
            <a:r>
              <a:rPr lang="en-US" sz="1400" cap="none" dirty="0"/>
              <a:t>1. Live class</a:t>
            </a:r>
          </a:p>
        </p:txBody>
      </p:sp>
    </p:spTree>
    <p:extLst>
      <p:ext uri="{BB962C8B-B14F-4D97-AF65-F5344CB8AC3E}">
        <p14:creationId xmlns:p14="http://schemas.microsoft.com/office/powerpoint/2010/main" val="809129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8001" y="2068763"/>
            <a:ext cx="2758843" cy="2301077"/>
          </a:xfrm>
        </p:spPr>
        <p:txBody>
          <a:bodyPr>
            <a:normAutofit fontScale="90000"/>
          </a:bodyPr>
          <a:lstStyle/>
          <a:p>
            <a:r>
              <a:rPr lang="en-US" sz="4400" cap="none" dirty="0"/>
              <a:t>Monitor network bandwidth usage</a:t>
            </a:r>
          </a:p>
        </p:txBody>
      </p:sp>
      <p:pic>
        <p:nvPicPr>
          <p:cNvPr id="4" name="Picture 3">
            <a:extLst>
              <a:ext uri="{FF2B5EF4-FFF2-40B4-BE49-F238E27FC236}">
                <a16:creationId xmlns:a16="http://schemas.microsoft.com/office/drawing/2014/main" id="{83E05060-48C9-CA48-86E9-A0A927FE8323}"/>
              </a:ext>
            </a:extLst>
          </p:cNvPr>
          <p:cNvPicPr>
            <a:picLocks noChangeAspect="1"/>
          </p:cNvPicPr>
          <p:nvPr/>
        </p:nvPicPr>
        <p:blipFill rotWithShape="1">
          <a:blip r:embed="rId2"/>
          <a:srcRect l="12832" t="3870" r="24995" b="12333"/>
          <a:stretch/>
        </p:blipFill>
        <p:spPr>
          <a:xfrm>
            <a:off x="4343399" y="886006"/>
            <a:ext cx="6648139" cy="5037716"/>
          </a:xfrm>
          <a:prstGeom prst="rect">
            <a:avLst/>
          </a:prstGeom>
        </p:spPr>
      </p:pic>
    </p:spTree>
    <p:extLst>
      <p:ext uri="{BB962C8B-B14F-4D97-AF65-F5344CB8AC3E}">
        <p14:creationId xmlns:p14="http://schemas.microsoft.com/office/powerpoint/2010/main" val="2142211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5" name="Picture 14">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5" name="Title 4">
            <a:extLst>
              <a:ext uri="{FF2B5EF4-FFF2-40B4-BE49-F238E27FC236}">
                <a16:creationId xmlns:a16="http://schemas.microsoft.com/office/drawing/2014/main" id="{7D0FE84B-B182-2AEA-236B-B84443765EE7}"/>
              </a:ext>
            </a:extLst>
          </p:cNvPr>
          <p:cNvSpPr>
            <a:spLocks noGrp="1"/>
          </p:cNvSpPr>
          <p:nvPr>
            <p:ph type="ctrTitle"/>
          </p:nvPr>
        </p:nvSpPr>
        <p:spPr>
          <a:xfrm>
            <a:off x="1286933" y="2213361"/>
            <a:ext cx="6247721" cy="2204815"/>
          </a:xfrm>
        </p:spPr>
        <p:txBody>
          <a:bodyPr>
            <a:normAutofit/>
          </a:bodyPr>
          <a:lstStyle/>
          <a:p>
            <a:pPr algn="l"/>
            <a:r>
              <a:rPr lang="en-US" cap="none" dirty="0"/>
              <a:t>Challenges</a:t>
            </a:r>
          </a:p>
        </p:txBody>
      </p:sp>
      <p:pic>
        <p:nvPicPr>
          <p:cNvPr id="17" name="Picture 16">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9" name="Picture 18">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83634259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6C4FE-0ABF-9E9E-02DC-0D865AD5A5AB}"/>
              </a:ext>
            </a:extLst>
          </p:cNvPr>
          <p:cNvSpPr>
            <a:spLocks noGrp="1"/>
          </p:cNvSpPr>
          <p:nvPr>
            <p:ph sz="quarter" idx="13"/>
          </p:nvPr>
        </p:nvSpPr>
        <p:spPr/>
        <p:txBody>
          <a:bodyPr/>
          <a:lstStyle/>
          <a:p>
            <a:r>
              <a:rPr lang="en-US" cap="none" dirty="0"/>
              <a:t>Remembering to turn off the virtual machine was a bit of a challenge in then beginning.</a:t>
            </a:r>
          </a:p>
          <a:p>
            <a:r>
              <a:rPr lang="en-US" cap="none" dirty="0"/>
              <a:t>The commands still give me some confusion. I am able to quickly do some but find myself using the help cmd when I’m stuck.</a:t>
            </a:r>
          </a:p>
          <a:p>
            <a:r>
              <a:rPr lang="en-US" cap="none" dirty="0"/>
              <a:t>Binary code of IP addresses and for permissions has and been a struggle. Still learning it slowly but surely.</a:t>
            </a:r>
          </a:p>
        </p:txBody>
      </p:sp>
    </p:spTree>
    <p:extLst>
      <p:ext uri="{BB962C8B-B14F-4D97-AF65-F5344CB8AC3E}">
        <p14:creationId xmlns:p14="http://schemas.microsoft.com/office/powerpoint/2010/main" val="337625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4" name="Picture 13">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4" name="Title 3">
            <a:extLst>
              <a:ext uri="{FF2B5EF4-FFF2-40B4-BE49-F238E27FC236}">
                <a16:creationId xmlns:a16="http://schemas.microsoft.com/office/drawing/2014/main" id="{6FD9425D-CDB5-188E-1891-3229D001867B}"/>
              </a:ext>
            </a:extLst>
          </p:cNvPr>
          <p:cNvSpPr>
            <a:spLocks noGrp="1"/>
          </p:cNvSpPr>
          <p:nvPr>
            <p:ph type="ctrTitle"/>
          </p:nvPr>
        </p:nvSpPr>
        <p:spPr>
          <a:xfrm>
            <a:off x="178000" y="2689582"/>
            <a:ext cx="6247721" cy="2204815"/>
          </a:xfrm>
        </p:spPr>
        <p:txBody>
          <a:bodyPr>
            <a:normAutofit/>
          </a:bodyPr>
          <a:lstStyle/>
          <a:p>
            <a:pPr algn="l"/>
            <a:r>
              <a:rPr lang="en-US" cap="none" dirty="0"/>
              <a:t>Career skills obtained</a:t>
            </a:r>
          </a:p>
        </p:txBody>
      </p:sp>
      <p:pic>
        <p:nvPicPr>
          <p:cNvPr id="16" name="Picture 15">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8" name="Picture 17">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362031717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684E2-C9D3-FD44-8F70-30081C55C259}"/>
              </a:ext>
            </a:extLst>
          </p:cNvPr>
          <p:cNvSpPr>
            <a:spLocks noGrp="1"/>
          </p:cNvSpPr>
          <p:nvPr>
            <p:ph sz="quarter" idx="13"/>
          </p:nvPr>
        </p:nvSpPr>
        <p:spPr/>
        <p:txBody>
          <a:bodyPr/>
          <a:lstStyle/>
          <a:p>
            <a:r>
              <a:rPr lang="en-US" cap="none" dirty="0"/>
              <a:t>Knowledge of virtual machines</a:t>
            </a:r>
          </a:p>
          <a:p>
            <a:r>
              <a:rPr lang="en-US" cap="none" dirty="0"/>
              <a:t>Being able to identify data usage and kill certain programs in the background that may be using up data.</a:t>
            </a:r>
          </a:p>
          <a:p>
            <a:r>
              <a:rPr lang="en-US" cap="none" dirty="0"/>
              <a:t>Able to create usernames and passwords. Also, change them if individuals forget them or lock the system.</a:t>
            </a:r>
          </a:p>
          <a:p>
            <a:r>
              <a:rPr lang="en-US" cap="none" dirty="0"/>
              <a:t>A basic level of cybersecurity.</a:t>
            </a:r>
          </a:p>
          <a:p>
            <a:pPr marL="0" indent="0">
              <a:buNone/>
            </a:pPr>
            <a:endParaRPr lang="en-US" cap="none" dirty="0"/>
          </a:p>
        </p:txBody>
      </p:sp>
    </p:spTree>
    <p:extLst>
      <p:ext uri="{BB962C8B-B14F-4D97-AF65-F5344CB8AC3E}">
        <p14:creationId xmlns:p14="http://schemas.microsoft.com/office/powerpoint/2010/main" val="229296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2"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86933" y="2213361"/>
            <a:ext cx="6247721" cy="2204815"/>
          </a:xfrm>
        </p:spPr>
        <p:txBody>
          <a:bodyPr>
            <a:normAutofit/>
          </a:bodyPr>
          <a:lstStyle/>
          <a:p>
            <a:pPr algn="l"/>
            <a:r>
              <a:rPr lang="en-US" cap="none" dirty="0">
                <a:solidFill>
                  <a:schemeClr val="tx1">
                    <a:lumMod val="50000"/>
                    <a:lumOff val="50000"/>
                  </a:schemeClr>
                </a:solidFill>
              </a:rPr>
              <a:t>Module 2 Linux Filesystem Hierarchy</a:t>
            </a:r>
            <a:endParaRPr lang="en-US" dirty="0"/>
          </a:p>
        </p:txBody>
      </p:sp>
      <p:pic>
        <p:nvPicPr>
          <p:cNvPr id="14"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73752551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4" name="Picture 13">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4" name="Title 3">
            <a:extLst>
              <a:ext uri="{FF2B5EF4-FFF2-40B4-BE49-F238E27FC236}">
                <a16:creationId xmlns:a16="http://schemas.microsoft.com/office/drawing/2014/main" id="{60D9748F-E136-80B1-5318-C5467753FA49}"/>
              </a:ext>
            </a:extLst>
          </p:cNvPr>
          <p:cNvSpPr>
            <a:spLocks noGrp="1"/>
          </p:cNvSpPr>
          <p:nvPr>
            <p:ph type="ctrTitle"/>
          </p:nvPr>
        </p:nvSpPr>
        <p:spPr>
          <a:xfrm>
            <a:off x="1286933" y="2213361"/>
            <a:ext cx="6247721" cy="2204815"/>
          </a:xfrm>
        </p:spPr>
        <p:txBody>
          <a:bodyPr>
            <a:normAutofit/>
          </a:bodyPr>
          <a:lstStyle/>
          <a:p>
            <a:pPr algn="l"/>
            <a:r>
              <a:rPr lang="en-US" cap="none" dirty="0"/>
              <a:t>Conclusion</a:t>
            </a:r>
          </a:p>
        </p:txBody>
      </p:sp>
      <p:pic>
        <p:nvPicPr>
          <p:cNvPr id="16" name="Picture 15">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8" name="Picture 17">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277773021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4BC802-66B8-000A-D91C-9F00DB0C58EB}"/>
              </a:ext>
            </a:extLst>
          </p:cNvPr>
          <p:cNvSpPr>
            <a:spLocks noGrp="1"/>
          </p:cNvSpPr>
          <p:nvPr>
            <p:ph sz="quarter" idx="13"/>
          </p:nvPr>
        </p:nvSpPr>
        <p:spPr/>
        <p:txBody>
          <a:bodyPr/>
          <a:lstStyle/>
          <a:p>
            <a:pPr marL="0" indent="0">
              <a:buNone/>
            </a:pPr>
            <a:r>
              <a:rPr lang="en-US" cap="none" dirty="0"/>
              <a:t>Linux is a powerful system, that can be used for many things and for almost any environment. By learning just, the basis of this system will help tremendously in future endeavors in your career, hobbies, or even just for personal enjoyment.</a:t>
            </a:r>
          </a:p>
        </p:txBody>
      </p:sp>
    </p:spTree>
    <p:extLst>
      <p:ext uri="{BB962C8B-B14F-4D97-AF65-F5344CB8AC3E}">
        <p14:creationId xmlns:p14="http://schemas.microsoft.com/office/powerpoint/2010/main" val="317879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753472" y="721745"/>
            <a:ext cx="8144414" cy="785949"/>
          </a:xfrm>
        </p:spPr>
        <p:txBody>
          <a:bodyPr>
            <a:noAutofit/>
          </a:bodyPr>
          <a:lstStyle/>
          <a:p>
            <a:r>
              <a:rPr lang="en-US" sz="4000" cap="none" dirty="0">
                <a:ea typeface="Times New Roman" panose="02020603050405020304" pitchFamily="18" charset="0"/>
              </a:rPr>
              <a:t>Navigate</a:t>
            </a:r>
            <a:r>
              <a:rPr lang="en-US" sz="4000" dirty="0">
                <a:ea typeface="Times New Roman" panose="02020603050405020304" pitchFamily="18" charset="0"/>
              </a:rPr>
              <a:t> </a:t>
            </a:r>
            <a:r>
              <a:rPr lang="en-US" sz="4000" cap="none" dirty="0">
                <a:ea typeface="Times New Roman" panose="02020603050405020304" pitchFamily="18" charset="0"/>
              </a:rPr>
              <a:t>the Linux filesystem tree</a:t>
            </a:r>
            <a:endParaRPr lang="en-US" sz="4000" cap="none"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820412" y="1652631"/>
            <a:ext cx="8307724" cy="4483624"/>
          </a:xfrm>
        </p:spPr>
        <p:txBody>
          <a:bodyPr>
            <a:normAutofit fontScale="92500" lnSpcReduction="20000"/>
          </a:bodyPr>
          <a:lstStyle/>
          <a:p>
            <a:r>
              <a:rPr lang="en-US" sz="1800" cap="none" dirty="0"/>
              <a:t>1. What is the </a:t>
            </a:r>
            <a:r>
              <a:rPr lang="en-US" sz="1800" i="1" cap="none" dirty="0"/>
              <a:t>pwd</a:t>
            </a:r>
            <a:r>
              <a:rPr lang="en-US" sz="1800" cap="none" dirty="0"/>
              <a:t> command an acronym for? What about the </a:t>
            </a:r>
            <a:r>
              <a:rPr lang="en-US" sz="1800" i="1" cap="none" dirty="0"/>
              <a:t>cd</a:t>
            </a:r>
            <a:r>
              <a:rPr lang="en-US" sz="1800" cap="none" dirty="0"/>
              <a:t> command?</a:t>
            </a:r>
          </a:p>
          <a:p>
            <a:r>
              <a:rPr lang="en-US" cap="none" dirty="0"/>
              <a:t>Answer here: </a:t>
            </a:r>
          </a:p>
          <a:p>
            <a:r>
              <a:rPr lang="en-US" cap="none" dirty="0"/>
              <a:t>pwd = Print Working Directory</a:t>
            </a:r>
          </a:p>
          <a:p>
            <a:r>
              <a:rPr lang="en-US" cap="none" dirty="0"/>
              <a:t>cd = Change Directory</a:t>
            </a:r>
          </a:p>
          <a:p>
            <a:endParaRPr lang="en-US" cap="none" dirty="0"/>
          </a:p>
          <a:p>
            <a:r>
              <a:rPr lang="en-US" sz="1800" cap="none" dirty="0"/>
              <a:t>2. Explain the differences between a relative path and an absolute/full path in Linux.</a:t>
            </a:r>
          </a:p>
          <a:p>
            <a:r>
              <a:rPr lang="en-US" cap="none" dirty="0"/>
              <a:t>Answer here: </a:t>
            </a:r>
          </a:p>
          <a:p>
            <a:r>
              <a:rPr lang="en-US" cap="none" dirty="0"/>
              <a:t>Absolute/full path starts from the root (/), while the relative path starts from the directory you are currently in.</a:t>
            </a:r>
          </a:p>
          <a:p>
            <a:endParaRPr lang="en-US" sz="1800" cap="none" dirty="0"/>
          </a:p>
          <a:p>
            <a:r>
              <a:rPr lang="en-US" sz="1800" cap="none" dirty="0"/>
              <a:t>References:</a:t>
            </a:r>
          </a:p>
          <a:p>
            <a:pPr marL="342900" indent="-342900">
              <a:buAutoNum type="arabicPeriod"/>
            </a:pPr>
            <a:r>
              <a:rPr lang="en-US" cap="none" dirty="0"/>
              <a:t>Live class</a:t>
            </a:r>
          </a:p>
          <a:p>
            <a:pPr marL="342900" indent="-342900">
              <a:buAutoNum type="arabicPeriod"/>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3247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1674" y="2296350"/>
            <a:ext cx="2739435" cy="1885472"/>
          </a:xfrm>
        </p:spPr>
        <p:txBody>
          <a:bodyPr>
            <a:noAutofit/>
          </a:bodyPr>
          <a:lstStyle/>
          <a:p>
            <a:pPr>
              <a:spcAft>
                <a:spcPts val="1200"/>
              </a:spcAft>
            </a:pPr>
            <a:r>
              <a:rPr lang="en-US" sz="3600" dirty="0">
                <a:ea typeface="Times New Roman" panose="02020603050405020304" pitchFamily="18" charset="0"/>
              </a:rPr>
              <a:t>C</a:t>
            </a:r>
            <a:r>
              <a:rPr lang="en-US" sz="3600" cap="none" dirty="0">
                <a:ea typeface="Times New Roman" panose="02020603050405020304" pitchFamily="18" charset="0"/>
              </a:rPr>
              <a:t>reate directories and files</a:t>
            </a:r>
            <a:endParaRPr lang="en-US" sz="3600" kern="0" dirty="0">
              <a:ea typeface="Times New Roman" panose="02020603050405020304" pitchFamily="18" charset="0"/>
              <a:cs typeface="Times New Roman" panose="02020603050405020304" pitchFamily="18" charset="0"/>
            </a:endParaRPr>
          </a:p>
        </p:txBody>
      </p:sp>
      <p:pic>
        <p:nvPicPr>
          <p:cNvPr id="4" name="Picture Placeholder 3">
            <a:extLst>
              <a:ext uri="{FF2B5EF4-FFF2-40B4-BE49-F238E27FC236}">
                <a16:creationId xmlns:a16="http://schemas.microsoft.com/office/drawing/2014/main" id="{C83869F5-0836-E776-CFED-36F56EFCE65A}"/>
              </a:ext>
            </a:extLst>
          </p:cNvPr>
          <p:cNvPicPr>
            <a:picLocks noGrp="1" noChangeAspect="1"/>
          </p:cNvPicPr>
          <p:nvPr>
            <p:ph type="pic" idx="1"/>
          </p:nvPr>
        </p:nvPicPr>
        <p:blipFill rotWithShape="1">
          <a:blip r:embed="rId2"/>
          <a:srcRect t="2279" b="2279"/>
          <a:stretch/>
        </p:blipFill>
        <p:spPr>
          <a:xfrm>
            <a:off x="3884613" y="854075"/>
            <a:ext cx="7470775" cy="5084763"/>
          </a:xfrm>
        </p:spPr>
      </p:pic>
    </p:spTree>
    <p:extLst>
      <p:ext uri="{BB962C8B-B14F-4D97-AF65-F5344CB8AC3E}">
        <p14:creationId xmlns:p14="http://schemas.microsoft.com/office/powerpoint/2010/main" val="306461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3664" y="2201585"/>
            <a:ext cx="2739435" cy="2454830"/>
          </a:xfrm>
        </p:spPr>
        <p:txBody>
          <a:bodyPr>
            <a:noAutofit/>
          </a:bodyPr>
          <a:lstStyle/>
          <a:p>
            <a:pPr>
              <a:spcAft>
                <a:spcPts val="1200"/>
              </a:spcAft>
            </a:pPr>
            <a:r>
              <a:rPr lang="en-US" sz="3600" cap="none" dirty="0">
                <a:ea typeface="Times New Roman" panose="02020603050405020304" pitchFamily="18" charset="0"/>
              </a:rPr>
              <a:t>Copy and remove directories and files</a:t>
            </a:r>
            <a:endParaRPr lang="en-US" sz="3600" kern="0" cap="none" dirty="0">
              <a:ea typeface="Times New Roman" panose="02020603050405020304" pitchFamily="18" charset="0"/>
              <a:cs typeface="Times New Roman" panose="02020603050405020304" pitchFamily="18" charset="0"/>
            </a:endParaRPr>
          </a:p>
        </p:txBody>
      </p:sp>
      <p:pic>
        <p:nvPicPr>
          <p:cNvPr id="4" name="Picture Placeholder 3">
            <a:extLst>
              <a:ext uri="{FF2B5EF4-FFF2-40B4-BE49-F238E27FC236}">
                <a16:creationId xmlns:a16="http://schemas.microsoft.com/office/drawing/2014/main" id="{8C98D349-91A8-522F-8AA7-F3AE92BF96B6}"/>
              </a:ext>
            </a:extLst>
          </p:cNvPr>
          <p:cNvPicPr>
            <a:picLocks noGrp="1" noChangeAspect="1"/>
          </p:cNvPicPr>
          <p:nvPr>
            <p:ph type="pic" idx="1"/>
          </p:nvPr>
        </p:nvPicPr>
        <p:blipFill rotWithShape="1">
          <a:blip r:embed="rId2"/>
          <a:srcRect l="210" r="210"/>
          <a:stretch/>
        </p:blipFill>
        <p:spPr>
          <a:xfrm>
            <a:off x="3884613" y="854075"/>
            <a:ext cx="7470775" cy="5084763"/>
          </a:xfrm>
        </p:spPr>
      </p:pic>
    </p:spTree>
    <p:extLst>
      <p:ext uri="{BB962C8B-B14F-4D97-AF65-F5344CB8AC3E}">
        <p14:creationId xmlns:p14="http://schemas.microsoft.com/office/powerpoint/2010/main" val="263314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6886" y="2424944"/>
            <a:ext cx="2739435" cy="1943023"/>
          </a:xfrm>
        </p:spPr>
        <p:txBody>
          <a:bodyPr>
            <a:noAutofit/>
          </a:bodyPr>
          <a:lstStyle/>
          <a:p>
            <a:pPr>
              <a:spcAft>
                <a:spcPts val="1200"/>
              </a:spcAft>
            </a:pPr>
            <a:r>
              <a:rPr lang="en-US" sz="3600" cap="none" dirty="0">
                <a:ea typeface="Times New Roman" panose="02020603050405020304" pitchFamily="18" charset="0"/>
              </a:rPr>
              <a:t>Locate directories and files</a:t>
            </a:r>
            <a:endParaRPr lang="en-US" sz="3600" kern="0" cap="none" dirty="0">
              <a:ea typeface="Times New Roman" panose="02020603050405020304" pitchFamily="18" charset="0"/>
              <a:cs typeface="Times New Roman" panose="02020603050405020304" pitchFamily="18" charset="0"/>
            </a:endParaRPr>
          </a:p>
        </p:txBody>
      </p:sp>
      <p:pic>
        <p:nvPicPr>
          <p:cNvPr id="4" name="Picture Placeholder 3">
            <a:extLst>
              <a:ext uri="{FF2B5EF4-FFF2-40B4-BE49-F238E27FC236}">
                <a16:creationId xmlns:a16="http://schemas.microsoft.com/office/drawing/2014/main" id="{B7CF08D9-AFCE-9ADF-9B59-D2DB8FAD56CC}"/>
              </a:ext>
            </a:extLst>
          </p:cNvPr>
          <p:cNvPicPr>
            <a:picLocks noGrp="1" noChangeAspect="1"/>
          </p:cNvPicPr>
          <p:nvPr>
            <p:ph type="pic" idx="1"/>
          </p:nvPr>
        </p:nvPicPr>
        <p:blipFill rotWithShape="1">
          <a:blip r:embed="rId2"/>
          <a:srcRect t="470" b="470"/>
          <a:stretch/>
        </p:blipFill>
        <p:spPr>
          <a:xfrm>
            <a:off x="3884613" y="854075"/>
            <a:ext cx="7470775" cy="5084763"/>
          </a:xfrm>
        </p:spPr>
      </p:pic>
    </p:spTree>
    <p:extLst>
      <p:ext uri="{BB962C8B-B14F-4D97-AF65-F5344CB8AC3E}">
        <p14:creationId xmlns:p14="http://schemas.microsoft.com/office/powerpoint/2010/main" val="1823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2"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86933" y="2213361"/>
            <a:ext cx="6247721" cy="2204815"/>
          </a:xfrm>
        </p:spPr>
        <p:txBody>
          <a:bodyPr>
            <a:normAutofit/>
          </a:bodyPr>
          <a:lstStyle/>
          <a:p>
            <a:pPr algn="l"/>
            <a:r>
              <a:rPr lang="en-US" sz="4800" cap="none" dirty="0">
                <a:solidFill>
                  <a:schemeClr val="tx1">
                    <a:lumMod val="50000"/>
                    <a:lumOff val="50000"/>
                  </a:schemeClr>
                </a:solidFill>
              </a:rPr>
              <a:t>Module 3 Linux Shell Scripts</a:t>
            </a:r>
            <a:endParaRPr lang="en-US" dirty="0"/>
          </a:p>
        </p:txBody>
      </p:sp>
      <p:pic>
        <p:nvPicPr>
          <p:cNvPr id="14"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318400709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672805" y="428918"/>
            <a:ext cx="8144414" cy="785949"/>
          </a:xfrm>
        </p:spPr>
        <p:txBody>
          <a:bodyPr>
            <a:noAutofit/>
          </a:bodyPr>
          <a:lstStyle/>
          <a:p>
            <a:r>
              <a:rPr lang="en-US" sz="4000" cap="none" dirty="0"/>
              <a:t>Create a shell script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52331" y="1328468"/>
            <a:ext cx="9266864" cy="5300931"/>
          </a:xfrm>
        </p:spPr>
        <p:txBody>
          <a:bodyPr>
            <a:normAutofit fontScale="77500" lnSpcReduction="20000"/>
          </a:bodyPr>
          <a:lstStyle/>
          <a:p>
            <a:r>
              <a:rPr lang="en-US" sz="1900" cap="none" dirty="0"/>
              <a:t>1. What are the file permissions of the script?</a:t>
            </a:r>
          </a:p>
          <a:p>
            <a:r>
              <a:rPr lang="en-US" sz="1700" dirty="0"/>
              <a:t>Answer here:</a:t>
            </a:r>
          </a:p>
          <a:p>
            <a:endParaRPr lang="en-US" sz="1700" dirty="0"/>
          </a:p>
          <a:p>
            <a:endParaRPr lang="en-US" dirty="0"/>
          </a:p>
          <a:p>
            <a:r>
              <a:rPr lang="en-US" sz="2600" b="1" cap="none" dirty="0"/>
              <a:t>rw-rw-r</a:t>
            </a:r>
          </a:p>
          <a:p>
            <a:endParaRPr lang="en-US" sz="1900" dirty="0"/>
          </a:p>
          <a:p>
            <a:r>
              <a:rPr lang="en-US" sz="1900" cap="none" dirty="0"/>
              <a:t>2. What’s the name of the user-defined variable in the script?</a:t>
            </a:r>
          </a:p>
          <a:p>
            <a:r>
              <a:rPr lang="en-US" sz="1700" cap="none" dirty="0"/>
              <a:t>Answer here: </a:t>
            </a:r>
            <a:r>
              <a:rPr lang="en-US" sz="2600" b="1" cap="none" dirty="0"/>
              <a:t>todolist</a:t>
            </a:r>
            <a:endParaRPr lang="en-US" dirty="0"/>
          </a:p>
          <a:p>
            <a:endParaRPr lang="en-US" dirty="0"/>
          </a:p>
          <a:p>
            <a:r>
              <a:rPr lang="en-US" sz="1900" cap="none" dirty="0"/>
              <a:t>3. Which redirection meta-character is used in the script? What does it do?</a:t>
            </a:r>
          </a:p>
          <a:p>
            <a:r>
              <a:rPr lang="en-US" sz="1700" cap="none" dirty="0"/>
              <a:t>Answer here: </a:t>
            </a:r>
            <a:r>
              <a:rPr lang="en-US" sz="2800" b="1" cap="none" dirty="0"/>
              <a:t>&gt;&gt; Appends the output to an existing file.</a:t>
            </a:r>
          </a:p>
          <a:p>
            <a:endParaRPr lang="en-US" cap="none" dirty="0"/>
          </a:p>
          <a:p>
            <a:endParaRPr lang="en-US" cap="none" dirty="0"/>
          </a:p>
          <a:p>
            <a:r>
              <a:rPr lang="en-US" sz="1900" cap="none" dirty="0"/>
              <a:t>References:</a:t>
            </a:r>
          </a:p>
          <a:p>
            <a:r>
              <a:rPr lang="en-US" sz="1700" dirty="0"/>
              <a:t>1.</a:t>
            </a:r>
            <a:r>
              <a:rPr lang="en-US" sz="1700" cap="none" dirty="0"/>
              <a:t> Live class</a:t>
            </a:r>
            <a:endParaRPr lang="en-US" sz="1700" dirty="0"/>
          </a:p>
          <a:p>
            <a:endParaRPr lang="en-US" sz="1700" dirty="0"/>
          </a:p>
        </p:txBody>
      </p:sp>
      <p:pic>
        <p:nvPicPr>
          <p:cNvPr id="4" name="Picture 3" descr="Text&#10;&#10;Description automatically generated">
            <a:extLst>
              <a:ext uri="{FF2B5EF4-FFF2-40B4-BE49-F238E27FC236}">
                <a16:creationId xmlns:a16="http://schemas.microsoft.com/office/drawing/2014/main" id="{5C24FC0D-E4FB-B752-1512-0102577A2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140" y="1605643"/>
            <a:ext cx="7026582" cy="919843"/>
          </a:xfrm>
          <a:prstGeom prst="rect">
            <a:avLst/>
          </a:prstGeom>
        </p:spPr>
      </p:pic>
    </p:spTree>
    <p:extLst>
      <p:ext uri="{BB962C8B-B14F-4D97-AF65-F5344CB8AC3E}">
        <p14:creationId xmlns:p14="http://schemas.microsoft.com/office/powerpoint/2010/main" val="234941620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341</TotalTime>
  <Words>911</Words>
  <Application>Microsoft Office PowerPoint</Application>
  <PresentationFormat>Widescreen</PresentationFormat>
  <Paragraphs>120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Times New Roman</vt:lpstr>
      <vt:lpstr>Tw Cen MT</vt:lpstr>
      <vt:lpstr>Droplet</vt:lpstr>
      <vt:lpstr>CEIS106  final presentation</vt:lpstr>
      <vt:lpstr>introduction</vt:lpstr>
      <vt:lpstr>Module 2 Linux Filesystem Hierarchy</vt:lpstr>
      <vt:lpstr>Navigate the Linux filesystem tree</vt:lpstr>
      <vt:lpstr>Create directories and files</vt:lpstr>
      <vt:lpstr>Copy and remove directories and files</vt:lpstr>
      <vt:lpstr>Locate directories and files</vt:lpstr>
      <vt:lpstr>Module 3 Linux Shell Scripts</vt:lpstr>
      <vt:lpstr>Create a shell script</vt:lpstr>
      <vt:lpstr>Change script file permissions</vt:lpstr>
      <vt:lpstr>Set the PATH variable</vt:lpstr>
      <vt:lpstr>Make the PATH variable permanent</vt:lpstr>
      <vt:lpstr>Module 4 User and Group Management</vt:lpstr>
      <vt:lpstr>Add users and groups in CLI</vt:lpstr>
      <vt:lpstr>Test user and group settings</vt:lpstr>
      <vt:lpstr>Add users in GUI</vt:lpstr>
      <vt:lpstr>Remove users and groups</vt:lpstr>
      <vt:lpstr>Module 5 Network Configuration</vt:lpstr>
      <vt:lpstr>Discover host IP configurations</vt:lpstr>
      <vt:lpstr>Manage network interfaces</vt:lpstr>
      <vt:lpstr>Use network utilities</vt:lpstr>
      <vt:lpstr>Module 6 System Performance Monitoring</vt:lpstr>
      <vt:lpstr>Monitor Linux processes</vt:lpstr>
      <vt:lpstr>Monitor user activities</vt:lpstr>
      <vt:lpstr>Monitor network bandwidth usage</vt:lpstr>
      <vt:lpstr>Challenges</vt:lpstr>
      <vt:lpstr>PowerPoint Presentation</vt:lpstr>
      <vt:lpstr>Career skills obtained</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CEIS106  final presentation</dc:title>
  <dc:creator>Jones, Nicholas</dc:creator>
  <cp:lastModifiedBy>Nicholas Jones</cp:lastModifiedBy>
  <cp:revision>2</cp:revision>
  <dcterms:created xsi:type="dcterms:W3CDTF">2022-06-22T14:57:15Z</dcterms:created>
  <dcterms:modified xsi:type="dcterms:W3CDTF">2022-06-23T00:54:06Z</dcterms:modified>
</cp:coreProperties>
</file>