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sldIdLst>
    <p:sldId id="277" r:id="rId6"/>
    <p:sldId id="256" r:id="rId7"/>
    <p:sldId id="257" r:id="rId8"/>
    <p:sldId id="278" r:id="rId9"/>
    <p:sldId id="294" r:id="rId10"/>
    <p:sldId id="295" r:id="rId11"/>
    <p:sldId id="279" r:id="rId12"/>
    <p:sldId id="280" r:id="rId13"/>
    <p:sldId id="281" r:id="rId14"/>
    <p:sldId id="296" r:id="rId15"/>
    <p:sldId id="297" r:id="rId16"/>
    <p:sldId id="287" r:id="rId17"/>
    <p:sldId id="288" r:id="rId18"/>
    <p:sldId id="289" r:id="rId19"/>
    <p:sldId id="299" r:id="rId20"/>
    <p:sldId id="298" r:id="rId21"/>
    <p:sldId id="290" r:id="rId22"/>
    <p:sldId id="291" r:id="rId23"/>
    <p:sldId id="292" r:id="rId24"/>
    <p:sldId id="300" r:id="rId25"/>
    <p:sldId id="303" r:id="rId26"/>
    <p:sldId id="293" r:id="rId27"/>
    <p:sldId id="301" r:id="rId28"/>
    <p:sldId id="304" r:id="rId29"/>
    <p:sldId id="285" r:id="rId30"/>
    <p:sldId id="286" r:id="rId31"/>
    <p:sldId id="302" r:id="rId32"/>
    <p:sldId id="305" r:id="rId33"/>
    <p:sldId id="282" r:id="rId34"/>
    <p:sldId id="283" r:id="rId35"/>
    <p:sldId id="284" r:id="rId36"/>
    <p:sldId id="258" r:id="rId37"/>
    <p:sldId id="259" r:id="rId38"/>
    <p:sldId id="306"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A3FF0-4DA4-D5BF-D51C-5FEDB33E50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4CBF50-F664-AB7A-4554-5B82B0085E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52E3D8F-15D2-0B25-B957-CC2116DF544B}"/>
              </a:ext>
            </a:extLst>
          </p:cNvPr>
          <p:cNvSpPr>
            <a:spLocks noGrp="1"/>
          </p:cNvSpPr>
          <p:nvPr>
            <p:ph type="dt" sz="half" idx="10"/>
          </p:nvPr>
        </p:nvSpPr>
        <p:spPr/>
        <p:txBody>
          <a:bodyPr/>
          <a:lstStyle/>
          <a:p>
            <a:fld id="{E9BF6F59-8064-4640-A412-F18F742DFA07}" type="datetimeFigureOut">
              <a:rPr lang="en-US" smtClean="0"/>
              <a:t>10/20/2022</a:t>
            </a:fld>
            <a:endParaRPr lang="en-US"/>
          </a:p>
        </p:txBody>
      </p:sp>
      <p:sp>
        <p:nvSpPr>
          <p:cNvPr id="5" name="Footer Placeholder 4">
            <a:extLst>
              <a:ext uri="{FF2B5EF4-FFF2-40B4-BE49-F238E27FC236}">
                <a16:creationId xmlns:a16="http://schemas.microsoft.com/office/drawing/2014/main" id="{E5349576-5077-370F-B182-FB57EFEFEA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09F19A-4D61-7C20-8BBB-B643107636DF}"/>
              </a:ext>
            </a:extLst>
          </p:cNvPr>
          <p:cNvSpPr>
            <a:spLocks noGrp="1"/>
          </p:cNvSpPr>
          <p:nvPr>
            <p:ph type="sldNum" sz="quarter" idx="12"/>
          </p:nvPr>
        </p:nvSpPr>
        <p:spPr/>
        <p:txBody>
          <a:bodyPr/>
          <a:lstStyle/>
          <a:p>
            <a:fld id="{E145A17A-9DE4-4991-A709-BE58AEBA4C05}" type="slidenum">
              <a:rPr lang="en-US" smtClean="0"/>
              <a:t>‹#›</a:t>
            </a:fld>
            <a:endParaRPr lang="en-US"/>
          </a:p>
        </p:txBody>
      </p:sp>
    </p:spTree>
    <p:extLst>
      <p:ext uri="{BB962C8B-B14F-4D97-AF65-F5344CB8AC3E}">
        <p14:creationId xmlns:p14="http://schemas.microsoft.com/office/powerpoint/2010/main" val="327837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630C5-4058-8B56-EB3B-7AC3C7F587A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4D70C7-BB1C-FD61-5CF1-9F6687AB9E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D0C353-ED4C-9511-3B09-2DE447165EED}"/>
              </a:ext>
            </a:extLst>
          </p:cNvPr>
          <p:cNvSpPr>
            <a:spLocks noGrp="1"/>
          </p:cNvSpPr>
          <p:nvPr>
            <p:ph type="dt" sz="half" idx="10"/>
          </p:nvPr>
        </p:nvSpPr>
        <p:spPr/>
        <p:txBody>
          <a:bodyPr/>
          <a:lstStyle/>
          <a:p>
            <a:fld id="{E9BF6F59-8064-4640-A412-F18F742DFA07}" type="datetimeFigureOut">
              <a:rPr lang="en-US" smtClean="0"/>
              <a:t>10/20/2022</a:t>
            </a:fld>
            <a:endParaRPr lang="en-US"/>
          </a:p>
        </p:txBody>
      </p:sp>
      <p:sp>
        <p:nvSpPr>
          <p:cNvPr id="5" name="Footer Placeholder 4">
            <a:extLst>
              <a:ext uri="{FF2B5EF4-FFF2-40B4-BE49-F238E27FC236}">
                <a16:creationId xmlns:a16="http://schemas.microsoft.com/office/drawing/2014/main" id="{88C0A216-8CB3-0F8A-FBC7-1D2A0A3CA8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EFE7F8-76BB-1E82-81C0-B18C0E100C85}"/>
              </a:ext>
            </a:extLst>
          </p:cNvPr>
          <p:cNvSpPr>
            <a:spLocks noGrp="1"/>
          </p:cNvSpPr>
          <p:nvPr>
            <p:ph type="sldNum" sz="quarter" idx="12"/>
          </p:nvPr>
        </p:nvSpPr>
        <p:spPr/>
        <p:txBody>
          <a:bodyPr/>
          <a:lstStyle/>
          <a:p>
            <a:fld id="{E145A17A-9DE4-4991-A709-BE58AEBA4C05}" type="slidenum">
              <a:rPr lang="en-US" smtClean="0"/>
              <a:t>‹#›</a:t>
            </a:fld>
            <a:endParaRPr lang="en-US"/>
          </a:p>
        </p:txBody>
      </p:sp>
    </p:spTree>
    <p:extLst>
      <p:ext uri="{BB962C8B-B14F-4D97-AF65-F5344CB8AC3E}">
        <p14:creationId xmlns:p14="http://schemas.microsoft.com/office/powerpoint/2010/main" val="47002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68B298-CDFD-20F4-564D-B31B54EF9C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125DF4-B913-FA33-8326-E1AD6928CB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7DF32A-F396-69CC-75D9-D01E5EC8CC4F}"/>
              </a:ext>
            </a:extLst>
          </p:cNvPr>
          <p:cNvSpPr>
            <a:spLocks noGrp="1"/>
          </p:cNvSpPr>
          <p:nvPr>
            <p:ph type="dt" sz="half" idx="10"/>
          </p:nvPr>
        </p:nvSpPr>
        <p:spPr/>
        <p:txBody>
          <a:bodyPr/>
          <a:lstStyle/>
          <a:p>
            <a:fld id="{E9BF6F59-8064-4640-A412-F18F742DFA07}" type="datetimeFigureOut">
              <a:rPr lang="en-US" smtClean="0"/>
              <a:t>10/20/2022</a:t>
            </a:fld>
            <a:endParaRPr lang="en-US"/>
          </a:p>
        </p:txBody>
      </p:sp>
      <p:sp>
        <p:nvSpPr>
          <p:cNvPr id="5" name="Footer Placeholder 4">
            <a:extLst>
              <a:ext uri="{FF2B5EF4-FFF2-40B4-BE49-F238E27FC236}">
                <a16:creationId xmlns:a16="http://schemas.microsoft.com/office/drawing/2014/main" id="{D3152432-D38A-DBC4-1247-7D9691AE9E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0004C7-7E8F-9CF7-AB54-F05E288747A1}"/>
              </a:ext>
            </a:extLst>
          </p:cNvPr>
          <p:cNvSpPr>
            <a:spLocks noGrp="1"/>
          </p:cNvSpPr>
          <p:nvPr>
            <p:ph type="sldNum" sz="quarter" idx="12"/>
          </p:nvPr>
        </p:nvSpPr>
        <p:spPr/>
        <p:txBody>
          <a:bodyPr/>
          <a:lstStyle/>
          <a:p>
            <a:fld id="{E145A17A-9DE4-4991-A709-BE58AEBA4C05}" type="slidenum">
              <a:rPr lang="en-US" smtClean="0"/>
              <a:t>‹#›</a:t>
            </a:fld>
            <a:endParaRPr lang="en-US"/>
          </a:p>
        </p:txBody>
      </p:sp>
    </p:spTree>
    <p:extLst>
      <p:ext uri="{BB962C8B-B14F-4D97-AF65-F5344CB8AC3E}">
        <p14:creationId xmlns:p14="http://schemas.microsoft.com/office/powerpoint/2010/main" val="4224503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91104-3193-4DE3-9579-D9AA8F0EF9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F3E60D-5591-47FB-8383-3CF2A6D2F8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693396-1B46-429A-A1C7-6319CC46E7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3BB73A-2A95-4544-9F11-6D8DF3A138CD}"/>
              </a:ext>
            </a:extLst>
          </p:cNvPr>
          <p:cNvSpPr>
            <a:spLocks noGrp="1"/>
          </p:cNvSpPr>
          <p:nvPr>
            <p:ph type="dt" sz="half" idx="10"/>
          </p:nvPr>
        </p:nvSpPr>
        <p:spPr/>
        <p:txBody>
          <a:bodyPr/>
          <a:lstStyle/>
          <a:p>
            <a:fld id="{E574BDDD-E77C-4F65-80AE-A2B49D0566BE}" type="datetimeFigureOut">
              <a:rPr lang="en-US" smtClean="0"/>
              <a:t>10/20/2022</a:t>
            </a:fld>
            <a:endParaRPr lang="en-US"/>
          </a:p>
        </p:txBody>
      </p:sp>
      <p:sp>
        <p:nvSpPr>
          <p:cNvPr id="6" name="Footer Placeholder 5">
            <a:extLst>
              <a:ext uri="{FF2B5EF4-FFF2-40B4-BE49-F238E27FC236}">
                <a16:creationId xmlns:a16="http://schemas.microsoft.com/office/drawing/2014/main" id="{44582299-81B8-4894-B8B7-C1A0EF0D8F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50117A-21AA-4F59-A2B7-7BC19EB7D364}"/>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1826859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4CA1F-80C1-EAE5-532D-58A147A729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EEC4A8-9E1C-B786-C6EC-1C61CA7EDB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332DE9-FA98-8178-1DFD-F4B643EA0181}"/>
              </a:ext>
            </a:extLst>
          </p:cNvPr>
          <p:cNvSpPr>
            <a:spLocks noGrp="1"/>
          </p:cNvSpPr>
          <p:nvPr>
            <p:ph type="dt" sz="half" idx="10"/>
          </p:nvPr>
        </p:nvSpPr>
        <p:spPr/>
        <p:txBody>
          <a:bodyPr/>
          <a:lstStyle/>
          <a:p>
            <a:fld id="{E9BF6F59-8064-4640-A412-F18F742DFA07}" type="datetimeFigureOut">
              <a:rPr lang="en-US" smtClean="0"/>
              <a:t>10/20/2022</a:t>
            </a:fld>
            <a:endParaRPr lang="en-US"/>
          </a:p>
        </p:txBody>
      </p:sp>
      <p:sp>
        <p:nvSpPr>
          <p:cNvPr id="5" name="Footer Placeholder 4">
            <a:extLst>
              <a:ext uri="{FF2B5EF4-FFF2-40B4-BE49-F238E27FC236}">
                <a16:creationId xmlns:a16="http://schemas.microsoft.com/office/drawing/2014/main" id="{45597882-C8AF-41C4-A1D7-6037EECDD2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18C5A1-C3B2-25FE-5C4B-ED3F6FF6CF60}"/>
              </a:ext>
            </a:extLst>
          </p:cNvPr>
          <p:cNvSpPr>
            <a:spLocks noGrp="1"/>
          </p:cNvSpPr>
          <p:nvPr>
            <p:ph type="sldNum" sz="quarter" idx="12"/>
          </p:nvPr>
        </p:nvSpPr>
        <p:spPr/>
        <p:txBody>
          <a:bodyPr/>
          <a:lstStyle/>
          <a:p>
            <a:fld id="{E145A17A-9DE4-4991-A709-BE58AEBA4C05}" type="slidenum">
              <a:rPr lang="en-US" smtClean="0"/>
              <a:t>‹#›</a:t>
            </a:fld>
            <a:endParaRPr lang="en-US"/>
          </a:p>
        </p:txBody>
      </p:sp>
    </p:spTree>
    <p:extLst>
      <p:ext uri="{BB962C8B-B14F-4D97-AF65-F5344CB8AC3E}">
        <p14:creationId xmlns:p14="http://schemas.microsoft.com/office/powerpoint/2010/main" val="555194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8B662-94BD-4CEE-E96B-781520F95E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7D4BCF-B19C-12B7-AF1E-0CDE46A94B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58B373-CD67-5C49-3857-E078F9E97A85}"/>
              </a:ext>
            </a:extLst>
          </p:cNvPr>
          <p:cNvSpPr>
            <a:spLocks noGrp="1"/>
          </p:cNvSpPr>
          <p:nvPr>
            <p:ph type="dt" sz="half" idx="10"/>
          </p:nvPr>
        </p:nvSpPr>
        <p:spPr/>
        <p:txBody>
          <a:bodyPr/>
          <a:lstStyle/>
          <a:p>
            <a:fld id="{E9BF6F59-8064-4640-A412-F18F742DFA07}" type="datetimeFigureOut">
              <a:rPr lang="en-US" smtClean="0"/>
              <a:t>10/20/2022</a:t>
            </a:fld>
            <a:endParaRPr lang="en-US"/>
          </a:p>
        </p:txBody>
      </p:sp>
      <p:sp>
        <p:nvSpPr>
          <p:cNvPr id="5" name="Footer Placeholder 4">
            <a:extLst>
              <a:ext uri="{FF2B5EF4-FFF2-40B4-BE49-F238E27FC236}">
                <a16:creationId xmlns:a16="http://schemas.microsoft.com/office/drawing/2014/main" id="{8B74FAD9-AF4A-724B-0374-117959CF17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C2A97F-D735-4897-C6C8-E31B6540A099}"/>
              </a:ext>
            </a:extLst>
          </p:cNvPr>
          <p:cNvSpPr>
            <a:spLocks noGrp="1"/>
          </p:cNvSpPr>
          <p:nvPr>
            <p:ph type="sldNum" sz="quarter" idx="12"/>
          </p:nvPr>
        </p:nvSpPr>
        <p:spPr/>
        <p:txBody>
          <a:bodyPr/>
          <a:lstStyle/>
          <a:p>
            <a:fld id="{E145A17A-9DE4-4991-A709-BE58AEBA4C05}" type="slidenum">
              <a:rPr lang="en-US" smtClean="0"/>
              <a:t>‹#›</a:t>
            </a:fld>
            <a:endParaRPr lang="en-US"/>
          </a:p>
        </p:txBody>
      </p:sp>
    </p:spTree>
    <p:extLst>
      <p:ext uri="{BB962C8B-B14F-4D97-AF65-F5344CB8AC3E}">
        <p14:creationId xmlns:p14="http://schemas.microsoft.com/office/powerpoint/2010/main" val="1577135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9C249-BBD1-1ADC-89AD-A62E9D69F4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83D78A-9A47-DE42-5E25-8C4D4F7383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FECEAF-5BDB-AF92-0CB0-8118520788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5C282-8E52-E143-2193-4535823DEC5B}"/>
              </a:ext>
            </a:extLst>
          </p:cNvPr>
          <p:cNvSpPr>
            <a:spLocks noGrp="1"/>
          </p:cNvSpPr>
          <p:nvPr>
            <p:ph type="dt" sz="half" idx="10"/>
          </p:nvPr>
        </p:nvSpPr>
        <p:spPr/>
        <p:txBody>
          <a:bodyPr/>
          <a:lstStyle/>
          <a:p>
            <a:fld id="{E9BF6F59-8064-4640-A412-F18F742DFA07}" type="datetimeFigureOut">
              <a:rPr lang="en-US" smtClean="0"/>
              <a:t>10/20/2022</a:t>
            </a:fld>
            <a:endParaRPr lang="en-US"/>
          </a:p>
        </p:txBody>
      </p:sp>
      <p:sp>
        <p:nvSpPr>
          <p:cNvPr id="6" name="Footer Placeholder 5">
            <a:extLst>
              <a:ext uri="{FF2B5EF4-FFF2-40B4-BE49-F238E27FC236}">
                <a16:creationId xmlns:a16="http://schemas.microsoft.com/office/drawing/2014/main" id="{77DD8A5D-60A1-47F7-994C-DE2992D3F0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BD970B-E8ED-A17D-2AFF-DAAC9620B497}"/>
              </a:ext>
            </a:extLst>
          </p:cNvPr>
          <p:cNvSpPr>
            <a:spLocks noGrp="1"/>
          </p:cNvSpPr>
          <p:nvPr>
            <p:ph type="sldNum" sz="quarter" idx="12"/>
          </p:nvPr>
        </p:nvSpPr>
        <p:spPr/>
        <p:txBody>
          <a:bodyPr/>
          <a:lstStyle/>
          <a:p>
            <a:fld id="{E145A17A-9DE4-4991-A709-BE58AEBA4C05}" type="slidenum">
              <a:rPr lang="en-US" smtClean="0"/>
              <a:t>‹#›</a:t>
            </a:fld>
            <a:endParaRPr lang="en-US"/>
          </a:p>
        </p:txBody>
      </p:sp>
    </p:spTree>
    <p:extLst>
      <p:ext uri="{BB962C8B-B14F-4D97-AF65-F5344CB8AC3E}">
        <p14:creationId xmlns:p14="http://schemas.microsoft.com/office/powerpoint/2010/main" val="3028723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F4A45-6674-BC8B-B509-9CB8BAF671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705A85-3FA2-6705-82DC-9D81D0D92B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7B8C11-222F-57AE-30AB-1EAF97127C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B67479-A8D9-5CA9-238D-F3937B2FE4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36B451-93A3-B7F2-12EF-509961A04F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3DBA7D-7420-7073-9EF4-B425127C149A}"/>
              </a:ext>
            </a:extLst>
          </p:cNvPr>
          <p:cNvSpPr>
            <a:spLocks noGrp="1"/>
          </p:cNvSpPr>
          <p:nvPr>
            <p:ph type="dt" sz="half" idx="10"/>
          </p:nvPr>
        </p:nvSpPr>
        <p:spPr/>
        <p:txBody>
          <a:bodyPr/>
          <a:lstStyle/>
          <a:p>
            <a:fld id="{E9BF6F59-8064-4640-A412-F18F742DFA07}" type="datetimeFigureOut">
              <a:rPr lang="en-US" smtClean="0"/>
              <a:t>10/20/2022</a:t>
            </a:fld>
            <a:endParaRPr lang="en-US"/>
          </a:p>
        </p:txBody>
      </p:sp>
      <p:sp>
        <p:nvSpPr>
          <p:cNvPr id="8" name="Footer Placeholder 7">
            <a:extLst>
              <a:ext uri="{FF2B5EF4-FFF2-40B4-BE49-F238E27FC236}">
                <a16:creationId xmlns:a16="http://schemas.microsoft.com/office/drawing/2014/main" id="{A33E882B-2E9F-FB65-408F-74C65F16F4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265532-6AFC-9905-D093-E7FC26F0B8B3}"/>
              </a:ext>
            </a:extLst>
          </p:cNvPr>
          <p:cNvSpPr>
            <a:spLocks noGrp="1"/>
          </p:cNvSpPr>
          <p:nvPr>
            <p:ph type="sldNum" sz="quarter" idx="12"/>
          </p:nvPr>
        </p:nvSpPr>
        <p:spPr/>
        <p:txBody>
          <a:bodyPr/>
          <a:lstStyle/>
          <a:p>
            <a:fld id="{E145A17A-9DE4-4991-A709-BE58AEBA4C05}" type="slidenum">
              <a:rPr lang="en-US" smtClean="0"/>
              <a:t>‹#›</a:t>
            </a:fld>
            <a:endParaRPr lang="en-US"/>
          </a:p>
        </p:txBody>
      </p:sp>
    </p:spTree>
    <p:extLst>
      <p:ext uri="{BB962C8B-B14F-4D97-AF65-F5344CB8AC3E}">
        <p14:creationId xmlns:p14="http://schemas.microsoft.com/office/powerpoint/2010/main" val="174089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40F82-2439-27DF-7AAC-B38A5B5E6B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BCD786-281D-144A-A111-DA5C6BACCF6B}"/>
              </a:ext>
            </a:extLst>
          </p:cNvPr>
          <p:cNvSpPr>
            <a:spLocks noGrp="1"/>
          </p:cNvSpPr>
          <p:nvPr>
            <p:ph type="dt" sz="half" idx="10"/>
          </p:nvPr>
        </p:nvSpPr>
        <p:spPr/>
        <p:txBody>
          <a:bodyPr/>
          <a:lstStyle/>
          <a:p>
            <a:fld id="{E9BF6F59-8064-4640-A412-F18F742DFA07}" type="datetimeFigureOut">
              <a:rPr lang="en-US" smtClean="0"/>
              <a:t>10/20/2022</a:t>
            </a:fld>
            <a:endParaRPr lang="en-US"/>
          </a:p>
        </p:txBody>
      </p:sp>
      <p:sp>
        <p:nvSpPr>
          <p:cNvPr id="4" name="Footer Placeholder 3">
            <a:extLst>
              <a:ext uri="{FF2B5EF4-FFF2-40B4-BE49-F238E27FC236}">
                <a16:creationId xmlns:a16="http://schemas.microsoft.com/office/drawing/2014/main" id="{574AB3FE-36C8-0E72-3F16-0340AE8F5E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7CF52-A4E1-ECC2-3211-11F0C2E2BB0E}"/>
              </a:ext>
            </a:extLst>
          </p:cNvPr>
          <p:cNvSpPr>
            <a:spLocks noGrp="1"/>
          </p:cNvSpPr>
          <p:nvPr>
            <p:ph type="sldNum" sz="quarter" idx="12"/>
          </p:nvPr>
        </p:nvSpPr>
        <p:spPr/>
        <p:txBody>
          <a:bodyPr/>
          <a:lstStyle/>
          <a:p>
            <a:fld id="{E145A17A-9DE4-4991-A709-BE58AEBA4C05}" type="slidenum">
              <a:rPr lang="en-US" smtClean="0"/>
              <a:t>‹#›</a:t>
            </a:fld>
            <a:endParaRPr lang="en-US"/>
          </a:p>
        </p:txBody>
      </p:sp>
    </p:spTree>
    <p:extLst>
      <p:ext uri="{BB962C8B-B14F-4D97-AF65-F5344CB8AC3E}">
        <p14:creationId xmlns:p14="http://schemas.microsoft.com/office/powerpoint/2010/main" val="158656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A50F8B-7419-A6FA-E290-EC169823F065}"/>
              </a:ext>
            </a:extLst>
          </p:cNvPr>
          <p:cNvSpPr>
            <a:spLocks noGrp="1"/>
          </p:cNvSpPr>
          <p:nvPr>
            <p:ph type="dt" sz="half" idx="10"/>
          </p:nvPr>
        </p:nvSpPr>
        <p:spPr/>
        <p:txBody>
          <a:bodyPr/>
          <a:lstStyle/>
          <a:p>
            <a:fld id="{E9BF6F59-8064-4640-A412-F18F742DFA07}" type="datetimeFigureOut">
              <a:rPr lang="en-US" smtClean="0"/>
              <a:t>10/20/2022</a:t>
            </a:fld>
            <a:endParaRPr lang="en-US"/>
          </a:p>
        </p:txBody>
      </p:sp>
      <p:sp>
        <p:nvSpPr>
          <p:cNvPr id="3" name="Footer Placeholder 2">
            <a:extLst>
              <a:ext uri="{FF2B5EF4-FFF2-40B4-BE49-F238E27FC236}">
                <a16:creationId xmlns:a16="http://schemas.microsoft.com/office/drawing/2014/main" id="{0B2A52BC-F8CA-D25E-EE0E-FC225DABE9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9760DC-43BC-5AA2-EAF0-91A46479E8DC}"/>
              </a:ext>
            </a:extLst>
          </p:cNvPr>
          <p:cNvSpPr>
            <a:spLocks noGrp="1"/>
          </p:cNvSpPr>
          <p:nvPr>
            <p:ph type="sldNum" sz="quarter" idx="12"/>
          </p:nvPr>
        </p:nvSpPr>
        <p:spPr/>
        <p:txBody>
          <a:bodyPr/>
          <a:lstStyle/>
          <a:p>
            <a:fld id="{E145A17A-9DE4-4991-A709-BE58AEBA4C05}" type="slidenum">
              <a:rPr lang="en-US" smtClean="0"/>
              <a:t>‹#›</a:t>
            </a:fld>
            <a:endParaRPr lang="en-US"/>
          </a:p>
        </p:txBody>
      </p:sp>
    </p:spTree>
    <p:extLst>
      <p:ext uri="{BB962C8B-B14F-4D97-AF65-F5344CB8AC3E}">
        <p14:creationId xmlns:p14="http://schemas.microsoft.com/office/powerpoint/2010/main" val="43753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0ED5E-1F51-3F25-192C-DBFB6915ED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5DEDE4-F275-A868-7BF4-55B06CC19E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6D41E7-B7DA-D026-7E52-D97239AB7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11F20F-4015-9A29-ADD7-0FBD8293B758}"/>
              </a:ext>
            </a:extLst>
          </p:cNvPr>
          <p:cNvSpPr>
            <a:spLocks noGrp="1"/>
          </p:cNvSpPr>
          <p:nvPr>
            <p:ph type="dt" sz="half" idx="10"/>
          </p:nvPr>
        </p:nvSpPr>
        <p:spPr/>
        <p:txBody>
          <a:bodyPr/>
          <a:lstStyle/>
          <a:p>
            <a:fld id="{E9BF6F59-8064-4640-A412-F18F742DFA07}" type="datetimeFigureOut">
              <a:rPr lang="en-US" smtClean="0"/>
              <a:t>10/20/2022</a:t>
            </a:fld>
            <a:endParaRPr lang="en-US"/>
          </a:p>
        </p:txBody>
      </p:sp>
      <p:sp>
        <p:nvSpPr>
          <p:cNvPr id="6" name="Footer Placeholder 5">
            <a:extLst>
              <a:ext uri="{FF2B5EF4-FFF2-40B4-BE49-F238E27FC236}">
                <a16:creationId xmlns:a16="http://schemas.microsoft.com/office/drawing/2014/main" id="{0C37B39D-2B5E-CC0E-B82D-37534B1CD6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2E7814-5958-C964-28AE-C71DF3DCAAE3}"/>
              </a:ext>
            </a:extLst>
          </p:cNvPr>
          <p:cNvSpPr>
            <a:spLocks noGrp="1"/>
          </p:cNvSpPr>
          <p:nvPr>
            <p:ph type="sldNum" sz="quarter" idx="12"/>
          </p:nvPr>
        </p:nvSpPr>
        <p:spPr/>
        <p:txBody>
          <a:bodyPr/>
          <a:lstStyle/>
          <a:p>
            <a:fld id="{E145A17A-9DE4-4991-A709-BE58AEBA4C05}" type="slidenum">
              <a:rPr lang="en-US" smtClean="0"/>
              <a:t>‹#›</a:t>
            </a:fld>
            <a:endParaRPr lang="en-US"/>
          </a:p>
        </p:txBody>
      </p:sp>
    </p:spTree>
    <p:extLst>
      <p:ext uri="{BB962C8B-B14F-4D97-AF65-F5344CB8AC3E}">
        <p14:creationId xmlns:p14="http://schemas.microsoft.com/office/powerpoint/2010/main" val="3209306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641D4-6293-B942-392F-8C364DE66D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52583D-9EC3-3915-1214-2D79B0820E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5528F6-760C-F688-4FAB-32C4B3C146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EBE725-0DB4-6C62-3041-D14FC9872036}"/>
              </a:ext>
            </a:extLst>
          </p:cNvPr>
          <p:cNvSpPr>
            <a:spLocks noGrp="1"/>
          </p:cNvSpPr>
          <p:nvPr>
            <p:ph type="dt" sz="half" idx="10"/>
          </p:nvPr>
        </p:nvSpPr>
        <p:spPr/>
        <p:txBody>
          <a:bodyPr/>
          <a:lstStyle/>
          <a:p>
            <a:fld id="{E9BF6F59-8064-4640-A412-F18F742DFA07}" type="datetimeFigureOut">
              <a:rPr lang="en-US" smtClean="0"/>
              <a:t>10/20/2022</a:t>
            </a:fld>
            <a:endParaRPr lang="en-US"/>
          </a:p>
        </p:txBody>
      </p:sp>
      <p:sp>
        <p:nvSpPr>
          <p:cNvPr id="6" name="Footer Placeholder 5">
            <a:extLst>
              <a:ext uri="{FF2B5EF4-FFF2-40B4-BE49-F238E27FC236}">
                <a16:creationId xmlns:a16="http://schemas.microsoft.com/office/drawing/2014/main" id="{EF91D642-EABD-1C24-3E05-04CA623494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D68128-C34B-41CB-1765-391B49D45C37}"/>
              </a:ext>
            </a:extLst>
          </p:cNvPr>
          <p:cNvSpPr>
            <a:spLocks noGrp="1"/>
          </p:cNvSpPr>
          <p:nvPr>
            <p:ph type="sldNum" sz="quarter" idx="12"/>
          </p:nvPr>
        </p:nvSpPr>
        <p:spPr/>
        <p:txBody>
          <a:bodyPr/>
          <a:lstStyle/>
          <a:p>
            <a:fld id="{E145A17A-9DE4-4991-A709-BE58AEBA4C05}" type="slidenum">
              <a:rPr lang="en-US" smtClean="0"/>
              <a:t>‹#›</a:t>
            </a:fld>
            <a:endParaRPr lang="en-US"/>
          </a:p>
        </p:txBody>
      </p:sp>
    </p:spTree>
    <p:extLst>
      <p:ext uri="{BB962C8B-B14F-4D97-AF65-F5344CB8AC3E}">
        <p14:creationId xmlns:p14="http://schemas.microsoft.com/office/powerpoint/2010/main" val="3638252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570878-FF2E-325C-5693-4E16E4BD90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9E995D-FD25-8E8E-4861-9E39DC3E86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9E917C-FF82-DFBC-DA09-56FBEC28DE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F6F59-8064-4640-A412-F18F742DFA07}" type="datetimeFigureOut">
              <a:rPr lang="en-US" smtClean="0"/>
              <a:t>10/20/2022</a:t>
            </a:fld>
            <a:endParaRPr lang="en-US"/>
          </a:p>
        </p:txBody>
      </p:sp>
      <p:sp>
        <p:nvSpPr>
          <p:cNvPr id="5" name="Footer Placeholder 4">
            <a:extLst>
              <a:ext uri="{FF2B5EF4-FFF2-40B4-BE49-F238E27FC236}">
                <a16:creationId xmlns:a16="http://schemas.microsoft.com/office/drawing/2014/main" id="{1E7F6A91-73A6-6997-893E-452FBB37A5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E95D6A0-0435-56C0-4F21-1C2AD88A80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A17A-9DE4-4991-A709-BE58AEBA4C05}" type="slidenum">
              <a:rPr lang="en-US" smtClean="0"/>
              <a:t>‹#›</a:t>
            </a:fld>
            <a:endParaRPr lang="en-US"/>
          </a:p>
        </p:txBody>
      </p:sp>
    </p:spTree>
    <p:extLst>
      <p:ext uri="{BB962C8B-B14F-4D97-AF65-F5344CB8AC3E}">
        <p14:creationId xmlns:p14="http://schemas.microsoft.com/office/powerpoint/2010/main" val="432316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1"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317E4F-9347-44CD-9477-1AF2334B84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BCF40D-687B-4129-846D-C33C3CF7D4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95B308-7023-40D0-A9D7-0A50FDE281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4BDDD-E77C-4F65-80AE-A2B49D0566BE}" type="datetimeFigureOut">
              <a:rPr lang="en-US" smtClean="0"/>
              <a:t>10/20/2022</a:t>
            </a:fld>
            <a:endParaRPr lang="en-US"/>
          </a:p>
        </p:txBody>
      </p:sp>
      <p:sp>
        <p:nvSpPr>
          <p:cNvPr id="5" name="Footer Placeholder 4">
            <a:extLst>
              <a:ext uri="{FF2B5EF4-FFF2-40B4-BE49-F238E27FC236}">
                <a16:creationId xmlns:a16="http://schemas.microsoft.com/office/drawing/2014/main" id="{C5B94102-7A5A-4E11-ABC2-D0BBAAF8E0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30775C-EC89-455E-B408-FFCE8D86FA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89097-B4E2-4F9F-9CBE-5C04691F4EBF}" type="slidenum">
              <a:rPr lang="en-US" smtClean="0"/>
              <a:t>‹#›</a:t>
            </a:fld>
            <a:endParaRPr lang="en-US"/>
          </a:p>
        </p:txBody>
      </p:sp>
    </p:spTree>
    <p:extLst>
      <p:ext uri="{BB962C8B-B14F-4D97-AF65-F5344CB8AC3E}">
        <p14:creationId xmlns:p14="http://schemas.microsoft.com/office/powerpoint/2010/main" val="2593387113"/>
      </p:ext>
    </p:extLst>
  </p:cSld>
  <p:clrMap bg1="lt1" tx1="dk1" bg2="lt2" tx2="dk2" accent1="accent1" accent2="accent2" accent3="accent3" accent4="accent4" accent5="accent5" accent6="accent6" hlink="hlink" folHlink="folHlink"/>
  <p:sldLayoutIdLst>
    <p:sldLayoutId id="214748365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3" name="Rectangle 16">
            <a:extLst>
              <a:ext uri="{FF2B5EF4-FFF2-40B4-BE49-F238E27FC236}">
                <a16:creationId xmlns:a16="http://schemas.microsoft.com/office/drawing/2014/main" id="{A017E2F9-032A-4CAE-A2E4-7465A67B7A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Freeform 3">
            <a:extLst>
              <a:ext uri="{FF2B5EF4-FFF2-40B4-BE49-F238E27FC236}">
                <a16:creationId xmlns:a16="http://schemas.microsoft.com/office/drawing/2014/main" id="{036EB2E8-1BD0-492D-BF5A-CE0184DA76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672"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0">
            <a:extLst>
              <a:ext uri="{FF2B5EF4-FFF2-40B4-BE49-F238E27FC236}">
                <a16:creationId xmlns:a16="http://schemas.microsoft.com/office/drawing/2014/main" id="{5316ED32-D562-46FD-A6C1-B0FBF4EF6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325"/>
            <a:ext cx="9681166" cy="6861324"/>
          </a:xfrm>
          <a:custGeom>
            <a:avLst/>
            <a:gdLst>
              <a:gd name="connsiteX0" fmla="*/ 0 w 9681166"/>
              <a:gd name="connsiteY0" fmla="*/ 6861324 h 6861324"/>
              <a:gd name="connsiteX1" fmla="*/ 3359025 w 9681166"/>
              <a:gd name="connsiteY1" fmla="*/ 6861324 h 6861324"/>
              <a:gd name="connsiteX2" fmla="*/ 3359025 w 9681166"/>
              <a:gd name="connsiteY2" fmla="*/ 6861323 h 6861324"/>
              <a:gd name="connsiteX3" fmla="*/ 9324977 w 9681166"/>
              <a:gd name="connsiteY3" fmla="*/ 6861323 h 6861324"/>
              <a:gd name="connsiteX4" fmla="*/ 9323659 w 9681166"/>
              <a:gd name="connsiteY4" fmla="*/ 6858478 h 6861324"/>
              <a:gd name="connsiteX5" fmla="*/ 9681166 w 9681166"/>
              <a:gd name="connsiteY5" fmla="*/ 6858478 h 6861324"/>
              <a:gd name="connsiteX6" fmla="*/ 6504791 w 9681166"/>
              <a:gd name="connsiteY6" fmla="*/ 0 h 6861324"/>
              <a:gd name="connsiteX7" fmla="*/ 6499214 w 9681166"/>
              <a:gd name="connsiteY7" fmla="*/ 0 h 6861324"/>
              <a:gd name="connsiteX8" fmla="*/ 5432986 w 9681166"/>
              <a:gd name="connsiteY8" fmla="*/ 0 h 6861324"/>
              <a:gd name="connsiteX9" fmla="*/ 1603114 w 9681166"/>
              <a:gd name="connsiteY9" fmla="*/ 0 h 6861324"/>
              <a:gd name="connsiteX10" fmla="*/ 1603114 w 9681166"/>
              <a:gd name="connsiteY10" fmla="*/ 479 h 6861324"/>
              <a:gd name="connsiteX11" fmla="*/ 356189 w 9681166"/>
              <a:gd name="connsiteY11" fmla="*/ 479 h 6861324"/>
              <a:gd name="connsiteX12" fmla="*/ 356189 w 9681166"/>
              <a:gd name="connsiteY12" fmla="*/ 3324 h 6861324"/>
              <a:gd name="connsiteX13" fmla="*/ 0 w 9681166"/>
              <a:gd name="connsiteY13" fmla="*/ 3324 h 6861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681166" h="6861324">
                <a:moveTo>
                  <a:pt x="0" y="6861324"/>
                </a:moveTo>
                <a:lnTo>
                  <a:pt x="3359025" y="6861324"/>
                </a:lnTo>
                <a:lnTo>
                  <a:pt x="3359025" y="6861323"/>
                </a:lnTo>
                <a:lnTo>
                  <a:pt x="9324977" y="6861323"/>
                </a:lnTo>
                <a:lnTo>
                  <a:pt x="9323659" y="6858478"/>
                </a:lnTo>
                <a:lnTo>
                  <a:pt x="9681166" y="6858478"/>
                </a:lnTo>
                <a:lnTo>
                  <a:pt x="6504791" y="0"/>
                </a:lnTo>
                <a:lnTo>
                  <a:pt x="6499214" y="0"/>
                </a:lnTo>
                <a:lnTo>
                  <a:pt x="5432986" y="0"/>
                </a:lnTo>
                <a:lnTo>
                  <a:pt x="1603114" y="0"/>
                </a:lnTo>
                <a:lnTo>
                  <a:pt x="1603114" y="479"/>
                </a:lnTo>
                <a:lnTo>
                  <a:pt x="356189" y="479"/>
                </a:lnTo>
                <a:lnTo>
                  <a:pt x="356189" y="3324"/>
                </a:lnTo>
                <a:lnTo>
                  <a:pt x="0" y="3324"/>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58B3BB7-04D6-8BFA-E752-F3EFE06444D3}"/>
              </a:ext>
            </a:extLst>
          </p:cNvPr>
          <p:cNvSpPr>
            <a:spLocks noGrp="1"/>
          </p:cNvSpPr>
          <p:nvPr>
            <p:ph type="title"/>
          </p:nvPr>
        </p:nvSpPr>
        <p:spPr>
          <a:xfrm>
            <a:off x="804672" y="1823107"/>
            <a:ext cx="6547742" cy="3431023"/>
          </a:xfrm>
        </p:spPr>
        <p:txBody>
          <a:bodyPr vert="horz" lIns="91440" tIns="45720" rIns="91440" bIns="45720" rtlCol="0" anchor="ctr">
            <a:normAutofit/>
          </a:bodyPr>
          <a:lstStyle/>
          <a:p>
            <a:r>
              <a:rPr lang="en-US" sz="6000" kern="1200">
                <a:solidFill>
                  <a:schemeClr val="bg1"/>
                </a:solidFill>
                <a:latin typeface="+mj-lt"/>
                <a:ea typeface="+mj-ea"/>
                <a:cs typeface="+mj-cs"/>
              </a:rPr>
              <a:t>Object-orientated Programming</a:t>
            </a:r>
          </a:p>
        </p:txBody>
      </p:sp>
      <p:sp>
        <p:nvSpPr>
          <p:cNvPr id="3" name="Content Placeholder 2">
            <a:extLst>
              <a:ext uri="{FF2B5EF4-FFF2-40B4-BE49-F238E27FC236}">
                <a16:creationId xmlns:a16="http://schemas.microsoft.com/office/drawing/2014/main" id="{5162D73B-297A-70B9-233D-81D16286A936}"/>
              </a:ext>
            </a:extLst>
          </p:cNvPr>
          <p:cNvSpPr>
            <a:spLocks noGrp="1"/>
          </p:cNvSpPr>
          <p:nvPr>
            <p:ph idx="1"/>
          </p:nvPr>
        </p:nvSpPr>
        <p:spPr>
          <a:xfrm>
            <a:off x="9223744" y="2710737"/>
            <a:ext cx="2163584" cy="1655762"/>
          </a:xfrm>
        </p:spPr>
        <p:txBody>
          <a:bodyPr vert="horz" lIns="91440" tIns="45720" rIns="91440" bIns="45720" rtlCol="0" anchor="ctr">
            <a:normAutofit/>
          </a:bodyPr>
          <a:lstStyle/>
          <a:p>
            <a:pPr marL="0" indent="0" algn="r">
              <a:buNone/>
            </a:pPr>
            <a:r>
              <a:rPr lang="en-US" sz="2000" kern="1200">
                <a:solidFill>
                  <a:srgbClr val="FFFFFF"/>
                </a:solidFill>
                <a:latin typeface="+mn-lt"/>
                <a:ea typeface="+mn-ea"/>
                <a:cs typeface="+mn-cs"/>
              </a:rPr>
              <a:t>By: Nicholas Jones</a:t>
            </a:r>
          </a:p>
        </p:txBody>
      </p:sp>
    </p:spTree>
    <p:extLst>
      <p:ext uri="{BB962C8B-B14F-4D97-AF65-F5344CB8AC3E}">
        <p14:creationId xmlns:p14="http://schemas.microsoft.com/office/powerpoint/2010/main" val="3226443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75E7A44-A2CF-9911-5964-DC7D533A0E94}"/>
              </a:ext>
            </a:extLst>
          </p:cNvPr>
          <p:cNvSpPr>
            <a:spLocks noGrp="1"/>
          </p:cNvSpPr>
          <p:nvPr>
            <p:ph type="title"/>
          </p:nvPr>
        </p:nvSpPr>
        <p:spPr>
          <a:xfrm>
            <a:off x="833002" y="365125"/>
            <a:ext cx="10520702" cy="1325563"/>
          </a:xfrm>
        </p:spPr>
        <p:txBody>
          <a:bodyPr vert="horz" lIns="91440" tIns="45720" rIns="91440" bIns="45720" rtlCol="0" anchor="ctr">
            <a:normAutofit/>
          </a:bodyPr>
          <a:lstStyle/>
          <a:p>
            <a:r>
              <a:rPr lang="en-US" sz="4400" dirty="0">
                <a:solidFill>
                  <a:srgbClr val="FFFFFF"/>
                </a:solidFill>
              </a:rPr>
              <a:t>R</a:t>
            </a:r>
            <a:r>
              <a:rPr lang="en-US" sz="4400" kern="1200" dirty="0">
                <a:solidFill>
                  <a:srgbClr val="FFFFFF"/>
                </a:solidFill>
                <a:latin typeface="+mj-lt"/>
                <a:ea typeface="+mj-ea"/>
                <a:cs typeface="+mj-cs"/>
              </a:rPr>
              <a:t>eflection:</a:t>
            </a:r>
          </a:p>
        </p:txBody>
      </p:sp>
      <p:sp>
        <p:nvSpPr>
          <p:cNvPr id="4" name="Text Placeholder 3">
            <a:extLst>
              <a:ext uri="{FF2B5EF4-FFF2-40B4-BE49-F238E27FC236}">
                <a16:creationId xmlns:a16="http://schemas.microsoft.com/office/drawing/2014/main" id="{62A813C5-8D53-C759-3765-8D8F9E870E0A}"/>
              </a:ext>
            </a:extLst>
          </p:cNvPr>
          <p:cNvSpPr>
            <a:spLocks noGrp="1"/>
          </p:cNvSpPr>
          <p:nvPr>
            <p:ph type="body" sz="half" idx="2"/>
          </p:nvPr>
        </p:nvSpPr>
        <p:spPr>
          <a:xfrm>
            <a:off x="838201" y="2022601"/>
            <a:ext cx="10515598" cy="4154361"/>
          </a:xfrm>
        </p:spPr>
        <p:txBody>
          <a:bodyPr vert="horz" lIns="91440" tIns="45720" rIns="91440" bIns="45720" rtlCol="0">
            <a:normAutofit/>
          </a:bodyPr>
          <a:lstStyle/>
          <a:p>
            <a:pPr indent="-228600">
              <a:buFont typeface="Arial" panose="020B0604020202020204" pitchFamily="34" charset="0"/>
              <a:buChar char="•"/>
            </a:pPr>
            <a:r>
              <a:rPr lang="en-US" sz="2000" dirty="0">
                <a:solidFill>
                  <a:srgbClr val="FFFFFF"/>
                </a:solidFill>
              </a:rPr>
              <a:t>What I learned was how classes work in programming and how I can call them when I need to.</a:t>
            </a:r>
          </a:p>
        </p:txBody>
      </p:sp>
    </p:spTree>
    <p:extLst>
      <p:ext uri="{BB962C8B-B14F-4D97-AF65-F5344CB8AC3E}">
        <p14:creationId xmlns:p14="http://schemas.microsoft.com/office/powerpoint/2010/main" val="93960062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26BDCA6B-3C9C-4213-A0D9-30BD5F0B07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8426302" cy="6858000"/>
          </a:xfrm>
          <a:custGeom>
            <a:avLst/>
            <a:gdLst>
              <a:gd name="connsiteX0" fmla="*/ 184095 w 8426302"/>
              <a:gd name="connsiteY0" fmla="*/ 6858000 h 6858000"/>
              <a:gd name="connsiteX1" fmla="*/ 8426302 w 8426302"/>
              <a:gd name="connsiteY1" fmla="*/ 6858000 h 6858000"/>
              <a:gd name="connsiteX2" fmla="*/ 8426302 w 8426302"/>
              <a:gd name="connsiteY2" fmla="*/ 0 h 6858000"/>
              <a:gd name="connsiteX3" fmla="*/ 2743435 w 8426302"/>
              <a:gd name="connsiteY3" fmla="*/ 0 h 6858000"/>
              <a:gd name="connsiteX4" fmla="*/ 2688451 w 8426302"/>
              <a:gd name="connsiteY4" fmla="*/ 37385 h 6858000"/>
              <a:gd name="connsiteX5" fmla="*/ 0 w 8426302"/>
              <a:gd name="connsiteY5" fmla="*/ 5321277 h 6858000"/>
              <a:gd name="connsiteX6" fmla="*/ 116943 w 8426302"/>
              <a:gd name="connsiteY6" fmla="*/ 65584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6302" h="6858000">
                <a:moveTo>
                  <a:pt x="184095" y="6858000"/>
                </a:moveTo>
                <a:lnTo>
                  <a:pt x="8426302" y="6858000"/>
                </a:lnTo>
                <a:lnTo>
                  <a:pt x="8426302" y="0"/>
                </a:lnTo>
                <a:lnTo>
                  <a:pt x="2743435" y="0"/>
                </a:lnTo>
                <a:lnTo>
                  <a:pt x="2688451" y="37385"/>
                </a:lnTo>
                <a:cubicBezTo>
                  <a:pt x="1058888" y="1225893"/>
                  <a:pt x="0" y="3149927"/>
                  <a:pt x="0" y="5321277"/>
                </a:cubicBezTo>
                <a:cubicBezTo>
                  <a:pt x="0" y="5744268"/>
                  <a:pt x="40184" y="6157873"/>
                  <a:pt x="116943" y="6558484"/>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FDA12F62-867F-4684-B28B-E085D09DCC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8174932" cy="6858000"/>
          </a:xfrm>
          <a:custGeom>
            <a:avLst/>
            <a:gdLst>
              <a:gd name="connsiteX0" fmla="*/ 190266 w 8174932"/>
              <a:gd name="connsiteY0" fmla="*/ 6858000 h 6858000"/>
              <a:gd name="connsiteX1" fmla="*/ 8174932 w 8174932"/>
              <a:gd name="connsiteY1" fmla="*/ 6858000 h 6858000"/>
              <a:gd name="connsiteX2" fmla="*/ 8174932 w 8174932"/>
              <a:gd name="connsiteY2" fmla="*/ 0 h 6858000"/>
              <a:gd name="connsiteX3" fmla="*/ 2944847 w 8174932"/>
              <a:gd name="connsiteY3" fmla="*/ 0 h 6858000"/>
              <a:gd name="connsiteX4" fmla="*/ 2646373 w 8174932"/>
              <a:gd name="connsiteY4" fmla="*/ 196447 h 6858000"/>
              <a:gd name="connsiteX5" fmla="*/ 0 w 8174932"/>
              <a:gd name="connsiteY5" fmla="*/ 5321277 h 6858000"/>
              <a:gd name="connsiteX6" fmla="*/ 112445 w 8174932"/>
              <a:gd name="connsiteY6" fmla="*/ 651089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74932" h="6858000">
                <a:moveTo>
                  <a:pt x="190266" y="6858000"/>
                </a:moveTo>
                <a:lnTo>
                  <a:pt x="8174932" y="6858000"/>
                </a:lnTo>
                <a:lnTo>
                  <a:pt x="8174932" y="0"/>
                </a:lnTo>
                <a:lnTo>
                  <a:pt x="2944847" y="0"/>
                </a:lnTo>
                <a:lnTo>
                  <a:pt x="2646373" y="196447"/>
                </a:lnTo>
                <a:cubicBezTo>
                  <a:pt x="1044779" y="1335395"/>
                  <a:pt x="0" y="3206327"/>
                  <a:pt x="0" y="5321277"/>
                </a:cubicBezTo>
                <a:cubicBezTo>
                  <a:pt x="0" y="5727999"/>
                  <a:pt x="38639" y="6125696"/>
                  <a:pt x="112445" y="6510898"/>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593A46-F87B-C5DB-1720-E2021EAF8949}"/>
              </a:ext>
            </a:extLst>
          </p:cNvPr>
          <p:cNvSpPr>
            <a:spLocks noGrp="1"/>
          </p:cNvSpPr>
          <p:nvPr>
            <p:ph type="title"/>
          </p:nvPr>
        </p:nvSpPr>
        <p:spPr>
          <a:xfrm>
            <a:off x="804672" y="234110"/>
            <a:ext cx="5936370" cy="3466213"/>
          </a:xfrm>
        </p:spPr>
        <p:txBody>
          <a:bodyPr vert="horz" lIns="91440" tIns="45720" rIns="91440" bIns="45720" rtlCol="0" anchor="b">
            <a:normAutofit/>
          </a:bodyPr>
          <a:lstStyle/>
          <a:p>
            <a:r>
              <a:rPr lang="en-US" sz="7200" kern="1200">
                <a:solidFill>
                  <a:srgbClr val="FFFFFF"/>
                </a:solidFill>
                <a:latin typeface="+mj-lt"/>
                <a:ea typeface="+mj-ea"/>
                <a:cs typeface="+mj-cs"/>
              </a:rPr>
              <a:t>Objective 3</a:t>
            </a:r>
          </a:p>
        </p:txBody>
      </p:sp>
      <p:sp>
        <p:nvSpPr>
          <p:cNvPr id="4" name="Text Placeholder 3">
            <a:extLst>
              <a:ext uri="{FF2B5EF4-FFF2-40B4-BE49-F238E27FC236}">
                <a16:creationId xmlns:a16="http://schemas.microsoft.com/office/drawing/2014/main" id="{3F47C163-AA7E-2F03-0FF2-D069A2ACAAF4}"/>
              </a:ext>
            </a:extLst>
          </p:cNvPr>
          <p:cNvSpPr>
            <a:spLocks noGrp="1"/>
          </p:cNvSpPr>
          <p:nvPr>
            <p:ph type="body" sz="half" idx="2"/>
          </p:nvPr>
        </p:nvSpPr>
        <p:spPr>
          <a:xfrm>
            <a:off x="804672" y="4180354"/>
            <a:ext cx="5649289" cy="1279978"/>
          </a:xfrm>
        </p:spPr>
        <p:txBody>
          <a:bodyPr vert="horz" lIns="91440" tIns="45720" rIns="91440" bIns="45720" rtlCol="0" anchor="t">
            <a:normAutofit/>
          </a:bodyPr>
          <a:lstStyle/>
          <a:p>
            <a:r>
              <a:rPr lang="en-US" sz="2400" kern="1200">
                <a:solidFill>
                  <a:srgbClr val="FFFFFF"/>
                </a:solidFill>
                <a:latin typeface="+mn-lt"/>
                <a:ea typeface="+mn-ea"/>
                <a:cs typeface="+mn-cs"/>
              </a:rPr>
              <a:t>Create a class which will be able to collect stock information (Symbol, Name, and Shares)</a:t>
            </a:r>
          </a:p>
        </p:txBody>
      </p:sp>
    </p:spTree>
    <p:extLst>
      <p:ext uri="{BB962C8B-B14F-4D97-AF65-F5344CB8AC3E}">
        <p14:creationId xmlns:p14="http://schemas.microsoft.com/office/powerpoint/2010/main" val="141437669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Adding a Stock</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Paste a screen shot of your working Stock program.</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pic>
        <p:nvPicPr>
          <p:cNvPr id="4" name="Picture 3">
            <a:extLst>
              <a:ext uri="{FF2B5EF4-FFF2-40B4-BE49-F238E27FC236}">
                <a16:creationId xmlns:a16="http://schemas.microsoft.com/office/drawing/2014/main" id="{125356AC-B4FB-E12F-9B12-D5B49F42F459}"/>
              </a:ext>
            </a:extLst>
          </p:cNvPr>
          <p:cNvPicPr>
            <a:picLocks noChangeAspect="1"/>
          </p:cNvPicPr>
          <p:nvPr/>
        </p:nvPicPr>
        <p:blipFill rotWithShape="1">
          <a:blip r:embed="rId2"/>
          <a:srcRect l="1457" t="7201" r="14374" b="-256"/>
          <a:stretch/>
        </p:blipFill>
        <p:spPr>
          <a:xfrm>
            <a:off x="3758510" y="2775906"/>
            <a:ext cx="4852092" cy="3741575"/>
          </a:xfrm>
          <a:prstGeom prst="rect">
            <a:avLst/>
          </a:prstGeom>
        </p:spPr>
      </p:pic>
    </p:spTree>
    <p:extLst>
      <p:ext uri="{BB962C8B-B14F-4D97-AF65-F5344CB8AC3E}">
        <p14:creationId xmlns:p14="http://schemas.microsoft.com/office/powerpoint/2010/main" val="215101977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Listing 3 Stocks</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Paste a screen shot of your working Stock program.</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pic>
        <p:nvPicPr>
          <p:cNvPr id="4" name="Picture 3">
            <a:extLst>
              <a:ext uri="{FF2B5EF4-FFF2-40B4-BE49-F238E27FC236}">
                <a16:creationId xmlns:a16="http://schemas.microsoft.com/office/drawing/2014/main" id="{29C0F8CA-1F2A-A61E-6132-1ECE6A7F8CB2}"/>
              </a:ext>
            </a:extLst>
          </p:cNvPr>
          <p:cNvPicPr>
            <a:picLocks noChangeAspect="1"/>
          </p:cNvPicPr>
          <p:nvPr/>
        </p:nvPicPr>
        <p:blipFill>
          <a:blip r:embed="rId2"/>
          <a:stretch>
            <a:fillRect/>
          </a:stretch>
        </p:blipFill>
        <p:spPr>
          <a:xfrm>
            <a:off x="1911513" y="3282360"/>
            <a:ext cx="8908936" cy="2717224"/>
          </a:xfrm>
          <a:prstGeom prst="rect">
            <a:avLst/>
          </a:prstGeom>
        </p:spPr>
      </p:pic>
    </p:spTree>
    <p:extLst>
      <p:ext uri="{BB962C8B-B14F-4D97-AF65-F5344CB8AC3E}">
        <p14:creationId xmlns:p14="http://schemas.microsoft.com/office/powerpoint/2010/main" val="1088591094"/>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Daily Data</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Paste a screen shot of your working Stock program.</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pic>
        <p:nvPicPr>
          <p:cNvPr id="4" name="Picture 3">
            <a:extLst>
              <a:ext uri="{FF2B5EF4-FFF2-40B4-BE49-F238E27FC236}">
                <a16:creationId xmlns:a16="http://schemas.microsoft.com/office/drawing/2014/main" id="{3AA126EC-23F9-B4AB-B0F5-635A310B720B}"/>
              </a:ext>
            </a:extLst>
          </p:cNvPr>
          <p:cNvPicPr>
            <a:picLocks noChangeAspect="1"/>
          </p:cNvPicPr>
          <p:nvPr/>
        </p:nvPicPr>
        <p:blipFill>
          <a:blip r:embed="rId2"/>
          <a:stretch>
            <a:fillRect/>
          </a:stretch>
        </p:blipFill>
        <p:spPr>
          <a:xfrm>
            <a:off x="2700662" y="3054623"/>
            <a:ext cx="7434145" cy="3122339"/>
          </a:xfrm>
          <a:prstGeom prst="rect">
            <a:avLst/>
          </a:prstGeom>
        </p:spPr>
      </p:pic>
    </p:spTree>
    <p:extLst>
      <p:ext uri="{BB962C8B-B14F-4D97-AF65-F5344CB8AC3E}">
        <p14:creationId xmlns:p14="http://schemas.microsoft.com/office/powerpoint/2010/main" val="180043879"/>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0D49DC6-B543-0B9C-0D83-DEC37F4B07D1}"/>
              </a:ext>
            </a:extLst>
          </p:cNvPr>
          <p:cNvSpPr>
            <a:spLocks noGrp="1"/>
          </p:cNvSpPr>
          <p:nvPr>
            <p:ph type="title"/>
          </p:nvPr>
        </p:nvSpPr>
        <p:spPr>
          <a:xfrm>
            <a:off x="833002" y="365125"/>
            <a:ext cx="10520702" cy="1325563"/>
          </a:xfrm>
        </p:spPr>
        <p:txBody>
          <a:bodyPr vert="horz" lIns="91440" tIns="45720" rIns="91440" bIns="45720" rtlCol="0" anchor="ctr">
            <a:normAutofit/>
          </a:bodyPr>
          <a:lstStyle/>
          <a:p>
            <a:r>
              <a:rPr lang="en-US" sz="4400" kern="1200" dirty="0">
                <a:solidFill>
                  <a:srgbClr val="FFFFFF"/>
                </a:solidFill>
                <a:latin typeface="+mj-lt"/>
                <a:ea typeface="+mj-ea"/>
                <a:cs typeface="+mj-cs"/>
              </a:rPr>
              <a:t>Reflection:</a:t>
            </a:r>
          </a:p>
        </p:txBody>
      </p:sp>
      <p:sp>
        <p:nvSpPr>
          <p:cNvPr id="4" name="Text Placeholder 3">
            <a:extLst>
              <a:ext uri="{FF2B5EF4-FFF2-40B4-BE49-F238E27FC236}">
                <a16:creationId xmlns:a16="http://schemas.microsoft.com/office/drawing/2014/main" id="{9EA2E262-553A-CC25-D3E9-57E7DCE12189}"/>
              </a:ext>
            </a:extLst>
          </p:cNvPr>
          <p:cNvSpPr>
            <a:spLocks noGrp="1"/>
          </p:cNvSpPr>
          <p:nvPr>
            <p:ph type="body" sz="half" idx="2"/>
          </p:nvPr>
        </p:nvSpPr>
        <p:spPr>
          <a:xfrm>
            <a:off x="838201" y="2022601"/>
            <a:ext cx="10515598" cy="4154361"/>
          </a:xfrm>
        </p:spPr>
        <p:txBody>
          <a:bodyPr vert="horz" lIns="91440" tIns="45720" rIns="91440" bIns="45720" rtlCol="0">
            <a:normAutofit/>
          </a:bodyPr>
          <a:lstStyle/>
          <a:p>
            <a:pPr indent="-228600">
              <a:buFont typeface="Arial" panose="020B0604020202020204" pitchFamily="34" charset="0"/>
              <a:buChar char="•"/>
            </a:pPr>
            <a:r>
              <a:rPr lang="en-US" sz="2000" dirty="0">
                <a:solidFill>
                  <a:srgbClr val="FFFFFF"/>
                </a:solidFill>
              </a:rPr>
              <a:t>In this objective, I learned that while and for loops still work in functions in OOP.</a:t>
            </a:r>
          </a:p>
        </p:txBody>
      </p:sp>
    </p:spTree>
    <p:extLst>
      <p:ext uri="{BB962C8B-B14F-4D97-AF65-F5344CB8AC3E}">
        <p14:creationId xmlns:p14="http://schemas.microsoft.com/office/powerpoint/2010/main" val="24985022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26BDCA6B-3C9C-4213-A0D9-30BD5F0B07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8426302" cy="6858000"/>
          </a:xfrm>
          <a:custGeom>
            <a:avLst/>
            <a:gdLst>
              <a:gd name="connsiteX0" fmla="*/ 184095 w 8426302"/>
              <a:gd name="connsiteY0" fmla="*/ 6858000 h 6858000"/>
              <a:gd name="connsiteX1" fmla="*/ 8426302 w 8426302"/>
              <a:gd name="connsiteY1" fmla="*/ 6858000 h 6858000"/>
              <a:gd name="connsiteX2" fmla="*/ 8426302 w 8426302"/>
              <a:gd name="connsiteY2" fmla="*/ 0 h 6858000"/>
              <a:gd name="connsiteX3" fmla="*/ 2743435 w 8426302"/>
              <a:gd name="connsiteY3" fmla="*/ 0 h 6858000"/>
              <a:gd name="connsiteX4" fmla="*/ 2688451 w 8426302"/>
              <a:gd name="connsiteY4" fmla="*/ 37385 h 6858000"/>
              <a:gd name="connsiteX5" fmla="*/ 0 w 8426302"/>
              <a:gd name="connsiteY5" fmla="*/ 5321277 h 6858000"/>
              <a:gd name="connsiteX6" fmla="*/ 116943 w 8426302"/>
              <a:gd name="connsiteY6" fmla="*/ 65584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6302" h="6858000">
                <a:moveTo>
                  <a:pt x="184095" y="6858000"/>
                </a:moveTo>
                <a:lnTo>
                  <a:pt x="8426302" y="6858000"/>
                </a:lnTo>
                <a:lnTo>
                  <a:pt x="8426302" y="0"/>
                </a:lnTo>
                <a:lnTo>
                  <a:pt x="2743435" y="0"/>
                </a:lnTo>
                <a:lnTo>
                  <a:pt x="2688451" y="37385"/>
                </a:lnTo>
                <a:cubicBezTo>
                  <a:pt x="1058888" y="1225893"/>
                  <a:pt x="0" y="3149927"/>
                  <a:pt x="0" y="5321277"/>
                </a:cubicBezTo>
                <a:cubicBezTo>
                  <a:pt x="0" y="5744268"/>
                  <a:pt x="40184" y="6157873"/>
                  <a:pt x="116943" y="6558484"/>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FDA12F62-867F-4684-B28B-E085D09DCC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8174932" cy="6858000"/>
          </a:xfrm>
          <a:custGeom>
            <a:avLst/>
            <a:gdLst>
              <a:gd name="connsiteX0" fmla="*/ 190266 w 8174932"/>
              <a:gd name="connsiteY0" fmla="*/ 6858000 h 6858000"/>
              <a:gd name="connsiteX1" fmla="*/ 8174932 w 8174932"/>
              <a:gd name="connsiteY1" fmla="*/ 6858000 h 6858000"/>
              <a:gd name="connsiteX2" fmla="*/ 8174932 w 8174932"/>
              <a:gd name="connsiteY2" fmla="*/ 0 h 6858000"/>
              <a:gd name="connsiteX3" fmla="*/ 2944847 w 8174932"/>
              <a:gd name="connsiteY3" fmla="*/ 0 h 6858000"/>
              <a:gd name="connsiteX4" fmla="*/ 2646373 w 8174932"/>
              <a:gd name="connsiteY4" fmla="*/ 196447 h 6858000"/>
              <a:gd name="connsiteX5" fmla="*/ 0 w 8174932"/>
              <a:gd name="connsiteY5" fmla="*/ 5321277 h 6858000"/>
              <a:gd name="connsiteX6" fmla="*/ 112445 w 8174932"/>
              <a:gd name="connsiteY6" fmla="*/ 651089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74932" h="6858000">
                <a:moveTo>
                  <a:pt x="190266" y="6858000"/>
                </a:moveTo>
                <a:lnTo>
                  <a:pt x="8174932" y="6858000"/>
                </a:lnTo>
                <a:lnTo>
                  <a:pt x="8174932" y="0"/>
                </a:lnTo>
                <a:lnTo>
                  <a:pt x="2944847" y="0"/>
                </a:lnTo>
                <a:lnTo>
                  <a:pt x="2646373" y="196447"/>
                </a:lnTo>
                <a:cubicBezTo>
                  <a:pt x="1044779" y="1335395"/>
                  <a:pt x="0" y="3206327"/>
                  <a:pt x="0" y="5321277"/>
                </a:cubicBezTo>
                <a:cubicBezTo>
                  <a:pt x="0" y="5727999"/>
                  <a:pt x="38639" y="6125696"/>
                  <a:pt x="112445" y="6510898"/>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E67702C-BA24-9849-950B-2242FB493539}"/>
              </a:ext>
            </a:extLst>
          </p:cNvPr>
          <p:cNvSpPr>
            <a:spLocks noGrp="1"/>
          </p:cNvSpPr>
          <p:nvPr>
            <p:ph type="title"/>
          </p:nvPr>
        </p:nvSpPr>
        <p:spPr>
          <a:xfrm>
            <a:off x="804672" y="234110"/>
            <a:ext cx="5936370" cy="3466213"/>
          </a:xfrm>
        </p:spPr>
        <p:txBody>
          <a:bodyPr vert="horz" lIns="91440" tIns="45720" rIns="91440" bIns="45720" rtlCol="0" anchor="b">
            <a:normAutofit/>
          </a:bodyPr>
          <a:lstStyle/>
          <a:p>
            <a:r>
              <a:rPr lang="en-US" sz="7200" kern="1200">
                <a:solidFill>
                  <a:srgbClr val="FFFFFF"/>
                </a:solidFill>
                <a:latin typeface="+mj-lt"/>
                <a:ea typeface="+mj-ea"/>
                <a:cs typeface="+mj-cs"/>
              </a:rPr>
              <a:t>Objective 4</a:t>
            </a:r>
          </a:p>
        </p:txBody>
      </p:sp>
      <p:sp>
        <p:nvSpPr>
          <p:cNvPr id="4" name="Text Placeholder 3">
            <a:extLst>
              <a:ext uri="{FF2B5EF4-FFF2-40B4-BE49-F238E27FC236}">
                <a16:creationId xmlns:a16="http://schemas.microsoft.com/office/drawing/2014/main" id="{2B642DE5-3BC4-2704-6F17-340CE5103150}"/>
              </a:ext>
            </a:extLst>
          </p:cNvPr>
          <p:cNvSpPr>
            <a:spLocks noGrp="1"/>
          </p:cNvSpPr>
          <p:nvPr>
            <p:ph type="body" sz="half" idx="2"/>
          </p:nvPr>
        </p:nvSpPr>
        <p:spPr>
          <a:xfrm>
            <a:off x="804672" y="4180354"/>
            <a:ext cx="5649289" cy="1279978"/>
          </a:xfrm>
        </p:spPr>
        <p:txBody>
          <a:bodyPr vert="horz" lIns="91440" tIns="45720" rIns="91440" bIns="45720" rtlCol="0" anchor="t">
            <a:normAutofit/>
          </a:bodyPr>
          <a:lstStyle/>
          <a:p>
            <a:r>
              <a:rPr lang="en-US" sz="2400" kern="1200" dirty="0">
                <a:solidFill>
                  <a:srgbClr val="FFFFFF"/>
                </a:solidFill>
                <a:latin typeface="+mn-lt"/>
                <a:ea typeface="+mn-ea"/>
                <a:cs typeface="+mn-cs"/>
              </a:rPr>
              <a:t>Create classes that are inherited from a base class</a:t>
            </a:r>
          </a:p>
        </p:txBody>
      </p:sp>
    </p:spTree>
    <p:extLst>
      <p:ext uri="{BB962C8B-B14F-4D97-AF65-F5344CB8AC3E}">
        <p14:creationId xmlns:p14="http://schemas.microsoft.com/office/powerpoint/2010/main" val="116742144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Inherited classes</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Paste a screen shot of your classes</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pic>
        <p:nvPicPr>
          <p:cNvPr id="5" name="Picture 4">
            <a:extLst>
              <a:ext uri="{FF2B5EF4-FFF2-40B4-BE49-F238E27FC236}">
                <a16:creationId xmlns:a16="http://schemas.microsoft.com/office/drawing/2014/main" id="{5DE76EEA-63DE-CFEF-672E-9D0E4B2C5362}"/>
              </a:ext>
            </a:extLst>
          </p:cNvPr>
          <p:cNvPicPr>
            <a:picLocks noChangeAspect="1"/>
          </p:cNvPicPr>
          <p:nvPr/>
        </p:nvPicPr>
        <p:blipFill rotWithShape="1">
          <a:blip r:embed="rId2"/>
          <a:srcRect t="1217" r="5752" b="1528"/>
          <a:stretch/>
        </p:blipFill>
        <p:spPr>
          <a:xfrm>
            <a:off x="5150498" y="2311828"/>
            <a:ext cx="5951280" cy="4401313"/>
          </a:xfrm>
          <a:prstGeom prst="rect">
            <a:avLst/>
          </a:prstGeom>
        </p:spPr>
      </p:pic>
    </p:spTree>
    <p:extLst>
      <p:ext uri="{BB962C8B-B14F-4D97-AF65-F5344CB8AC3E}">
        <p14:creationId xmlns:p14="http://schemas.microsoft.com/office/powerpoint/2010/main" val="4103979918"/>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Unit Tests</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Paste a screen shot of your unit tests successfully completed</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pic>
        <p:nvPicPr>
          <p:cNvPr id="4" name="Picture 3">
            <a:extLst>
              <a:ext uri="{FF2B5EF4-FFF2-40B4-BE49-F238E27FC236}">
                <a16:creationId xmlns:a16="http://schemas.microsoft.com/office/drawing/2014/main" id="{BFEADB77-2C17-AF8C-3E5C-666F72A64527}"/>
              </a:ext>
            </a:extLst>
          </p:cNvPr>
          <p:cNvPicPr>
            <a:picLocks noChangeAspect="1"/>
          </p:cNvPicPr>
          <p:nvPr/>
        </p:nvPicPr>
        <p:blipFill rotWithShape="1">
          <a:blip r:embed="rId2"/>
          <a:srcRect l="2324" b="2170"/>
          <a:stretch/>
        </p:blipFill>
        <p:spPr>
          <a:xfrm>
            <a:off x="4023180" y="3282022"/>
            <a:ext cx="7330524" cy="2680239"/>
          </a:xfrm>
          <a:prstGeom prst="rect">
            <a:avLst/>
          </a:prstGeom>
        </p:spPr>
      </p:pic>
    </p:spTree>
    <p:extLst>
      <p:ext uri="{BB962C8B-B14F-4D97-AF65-F5344CB8AC3E}">
        <p14:creationId xmlns:p14="http://schemas.microsoft.com/office/powerpoint/2010/main" val="83564963"/>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Stock menu program</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Paste a screen shot of your classes in the main program</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pic>
        <p:nvPicPr>
          <p:cNvPr id="4" name="Picture 3">
            <a:extLst>
              <a:ext uri="{FF2B5EF4-FFF2-40B4-BE49-F238E27FC236}">
                <a16:creationId xmlns:a16="http://schemas.microsoft.com/office/drawing/2014/main" id="{1F75D7DA-8835-1976-207F-C6C5B11AF38C}"/>
              </a:ext>
            </a:extLst>
          </p:cNvPr>
          <p:cNvPicPr>
            <a:picLocks noChangeAspect="1"/>
          </p:cNvPicPr>
          <p:nvPr/>
        </p:nvPicPr>
        <p:blipFill rotWithShape="1">
          <a:blip r:embed="rId2"/>
          <a:srcRect l="766" b="3864"/>
          <a:stretch/>
        </p:blipFill>
        <p:spPr>
          <a:xfrm>
            <a:off x="5658033" y="2482807"/>
            <a:ext cx="5695671" cy="3926940"/>
          </a:xfrm>
          <a:prstGeom prst="rect">
            <a:avLst/>
          </a:prstGeom>
        </p:spPr>
      </p:pic>
    </p:spTree>
    <p:extLst>
      <p:ext uri="{BB962C8B-B14F-4D97-AF65-F5344CB8AC3E}">
        <p14:creationId xmlns:p14="http://schemas.microsoft.com/office/powerpoint/2010/main" val="378317192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F10FC64-5D14-8F7A-0CA5-893832FF2085}"/>
              </a:ext>
            </a:extLst>
          </p:cNvPr>
          <p:cNvSpPr>
            <a:spLocks noGrp="1"/>
          </p:cNvSpPr>
          <p:nvPr>
            <p:ph type="ctrTitle"/>
          </p:nvPr>
        </p:nvSpPr>
        <p:spPr>
          <a:xfrm>
            <a:off x="804672" y="962246"/>
            <a:ext cx="6437700" cy="2611967"/>
          </a:xfrm>
        </p:spPr>
        <p:txBody>
          <a:bodyPr anchor="b">
            <a:normAutofit/>
          </a:bodyPr>
          <a:lstStyle/>
          <a:p>
            <a:pPr algn="l"/>
            <a:r>
              <a:rPr lang="en-US" sz="5400"/>
              <a:t>Introduction</a:t>
            </a:r>
          </a:p>
        </p:txBody>
      </p:sp>
      <p:sp>
        <p:nvSpPr>
          <p:cNvPr id="3" name="Subtitle 2">
            <a:extLst>
              <a:ext uri="{FF2B5EF4-FFF2-40B4-BE49-F238E27FC236}">
                <a16:creationId xmlns:a16="http://schemas.microsoft.com/office/drawing/2014/main" id="{C30FD58B-7327-3A20-5D65-CAD14DAACE12}"/>
              </a:ext>
            </a:extLst>
          </p:cNvPr>
          <p:cNvSpPr>
            <a:spLocks noGrp="1"/>
          </p:cNvSpPr>
          <p:nvPr>
            <p:ph type="subTitle" idx="1"/>
          </p:nvPr>
        </p:nvSpPr>
        <p:spPr>
          <a:xfrm>
            <a:off x="804672" y="3719618"/>
            <a:ext cx="4167376" cy="1155525"/>
          </a:xfrm>
        </p:spPr>
        <p:txBody>
          <a:bodyPr anchor="t">
            <a:noAutofit/>
          </a:bodyPr>
          <a:lstStyle/>
          <a:p>
            <a:pPr algn="l"/>
            <a:r>
              <a:rPr lang="en-US" sz="2000" dirty="0"/>
              <a:t>In this power point, I will be demonstrating how to develop a stock tracking application. This application will have console and GUI(Graphical User Interfaces). By using historical stock data, reports will be created representing profit gain or loss. Also, by using Python libraries I will be able to import live data from websites.</a:t>
            </a:r>
          </a:p>
        </p:txBody>
      </p:sp>
    </p:spTree>
    <p:extLst>
      <p:ext uri="{BB962C8B-B14F-4D97-AF65-F5344CB8AC3E}">
        <p14:creationId xmlns:p14="http://schemas.microsoft.com/office/powerpoint/2010/main" val="417791925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5A97CB9-D150-53CF-31EF-DB2AC42FEC50}"/>
              </a:ext>
            </a:extLst>
          </p:cNvPr>
          <p:cNvSpPr>
            <a:spLocks noGrp="1"/>
          </p:cNvSpPr>
          <p:nvPr>
            <p:ph type="title"/>
          </p:nvPr>
        </p:nvSpPr>
        <p:spPr>
          <a:xfrm>
            <a:off x="833002" y="365125"/>
            <a:ext cx="10520702" cy="1325563"/>
          </a:xfrm>
        </p:spPr>
        <p:txBody>
          <a:bodyPr vert="horz" lIns="91440" tIns="45720" rIns="91440" bIns="45720" rtlCol="0" anchor="ctr">
            <a:normAutofit/>
          </a:bodyPr>
          <a:lstStyle/>
          <a:p>
            <a:r>
              <a:rPr lang="en-US" sz="4400" kern="1200" dirty="0">
                <a:solidFill>
                  <a:srgbClr val="FFFFFF"/>
                </a:solidFill>
                <a:latin typeface="+mj-lt"/>
                <a:ea typeface="+mj-ea"/>
                <a:cs typeface="+mj-cs"/>
              </a:rPr>
              <a:t>Reflection:</a:t>
            </a:r>
          </a:p>
        </p:txBody>
      </p:sp>
      <p:sp>
        <p:nvSpPr>
          <p:cNvPr id="4" name="Text Placeholder 3">
            <a:extLst>
              <a:ext uri="{FF2B5EF4-FFF2-40B4-BE49-F238E27FC236}">
                <a16:creationId xmlns:a16="http://schemas.microsoft.com/office/drawing/2014/main" id="{8E7622B2-0E9C-3F88-1B4E-5CA4D94D11B3}"/>
              </a:ext>
            </a:extLst>
          </p:cNvPr>
          <p:cNvSpPr>
            <a:spLocks noGrp="1"/>
          </p:cNvSpPr>
          <p:nvPr>
            <p:ph type="body" sz="half" idx="2"/>
          </p:nvPr>
        </p:nvSpPr>
        <p:spPr>
          <a:xfrm>
            <a:off x="838201" y="2022601"/>
            <a:ext cx="10515598" cy="4154361"/>
          </a:xfrm>
        </p:spPr>
        <p:txBody>
          <a:bodyPr vert="horz" lIns="91440" tIns="45720" rIns="91440" bIns="45720" rtlCol="0">
            <a:normAutofit/>
          </a:bodyPr>
          <a:lstStyle/>
          <a:p>
            <a:pPr indent="-228600">
              <a:buFont typeface="Arial" panose="020B0604020202020204" pitchFamily="34" charset="0"/>
              <a:buChar char="•"/>
            </a:pPr>
            <a:r>
              <a:rPr lang="en-US" sz="2000" dirty="0">
                <a:solidFill>
                  <a:srgbClr val="FFFFFF"/>
                </a:solidFill>
              </a:rPr>
              <a:t>Inherited classed take on all the methods and properties of the base class. Also, methods and properties can be added to the inherited class.</a:t>
            </a:r>
          </a:p>
        </p:txBody>
      </p:sp>
    </p:spTree>
    <p:extLst>
      <p:ext uri="{BB962C8B-B14F-4D97-AF65-F5344CB8AC3E}">
        <p14:creationId xmlns:p14="http://schemas.microsoft.com/office/powerpoint/2010/main" val="4217031878"/>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27C59FC-051E-428B-E515-C6BD1011EBEE}"/>
              </a:ext>
            </a:extLst>
          </p:cNvPr>
          <p:cNvSpPr>
            <a:spLocks noGrp="1"/>
          </p:cNvSpPr>
          <p:nvPr>
            <p:ph type="title"/>
          </p:nvPr>
        </p:nvSpPr>
        <p:spPr>
          <a:xfrm>
            <a:off x="833002" y="365125"/>
            <a:ext cx="10520702" cy="1325563"/>
          </a:xfrm>
        </p:spPr>
        <p:txBody>
          <a:bodyPr vert="horz" lIns="91440" tIns="45720" rIns="91440" bIns="45720" rtlCol="0" anchor="ctr">
            <a:normAutofit/>
          </a:bodyPr>
          <a:lstStyle/>
          <a:p>
            <a:r>
              <a:rPr lang="en-US" sz="4400" kern="1200" dirty="0">
                <a:solidFill>
                  <a:srgbClr val="FFFFFF"/>
                </a:solidFill>
                <a:latin typeface="+mj-lt"/>
                <a:ea typeface="+mj-ea"/>
                <a:cs typeface="+mj-cs"/>
              </a:rPr>
              <a:t>Objective 5</a:t>
            </a:r>
          </a:p>
        </p:txBody>
      </p:sp>
      <p:sp>
        <p:nvSpPr>
          <p:cNvPr id="4" name="Text Placeholder 3">
            <a:extLst>
              <a:ext uri="{FF2B5EF4-FFF2-40B4-BE49-F238E27FC236}">
                <a16:creationId xmlns:a16="http://schemas.microsoft.com/office/drawing/2014/main" id="{34610A24-74D0-1721-6247-EADB11E96331}"/>
              </a:ext>
            </a:extLst>
          </p:cNvPr>
          <p:cNvSpPr>
            <a:spLocks noGrp="1"/>
          </p:cNvSpPr>
          <p:nvPr>
            <p:ph type="body" sz="half" idx="2"/>
          </p:nvPr>
        </p:nvSpPr>
        <p:spPr>
          <a:xfrm>
            <a:off x="838201" y="2022601"/>
            <a:ext cx="10515598" cy="4154361"/>
          </a:xfrm>
        </p:spPr>
        <p:txBody>
          <a:bodyPr vert="horz" lIns="91440" tIns="45720" rIns="91440" bIns="45720" rtlCol="0">
            <a:normAutofit/>
          </a:bodyPr>
          <a:lstStyle/>
          <a:p>
            <a:r>
              <a:rPr lang="en-US" sz="2000" dirty="0">
                <a:solidFill>
                  <a:srgbClr val="FFFFFF"/>
                </a:solidFill>
              </a:rPr>
              <a:t>Use matplotlib to create a chart showing stock prices over time</a:t>
            </a:r>
          </a:p>
        </p:txBody>
      </p:sp>
    </p:spTree>
    <p:extLst>
      <p:ext uri="{BB962C8B-B14F-4D97-AF65-F5344CB8AC3E}">
        <p14:creationId xmlns:p14="http://schemas.microsoft.com/office/powerpoint/2010/main" val="620051303"/>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Chart</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Paste a screen shot of your stock chart.</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pic>
        <p:nvPicPr>
          <p:cNvPr id="4" name="Picture 3">
            <a:extLst>
              <a:ext uri="{FF2B5EF4-FFF2-40B4-BE49-F238E27FC236}">
                <a16:creationId xmlns:a16="http://schemas.microsoft.com/office/drawing/2014/main" id="{ADBBF2CC-FDD7-B363-D35C-66476236D450}"/>
              </a:ext>
            </a:extLst>
          </p:cNvPr>
          <p:cNvPicPr>
            <a:picLocks noChangeAspect="1"/>
          </p:cNvPicPr>
          <p:nvPr/>
        </p:nvPicPr>
        <p:blipFill rotWithShape="1">
          <a:blip r:embed="rId2"/>
          <a:srcRect l="7361" t="19512" r="8642" b="19396"/>
          <a:stretch/>
        </p:blipFill>
        <p:spPr>
          <a:xfrm>
            <a:off x="5774267" y="2505948"/>
            <a:ext cx="5579437" cy="3794484"/>
          </a:xfrm>
          <a:prstGeom prst="rect">
            <a:avLst/>
          </a:prstGeom>
        </p:spPr>
      </p:pic>
    </p:spTree>
    <p:extLst>
      <p:ext uri="{BB962C8B-B14F-4D97-AF65-F5344CB8AC3E}">
        <p14:creationId xmlns:p14="http://schemas.microsoft.com/office/powerpoint/2010/main" val="2295431960"/>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D229BE5-E6AF-EE89-7F10-AD64DBBB98D7}"/>
              </a:ext>
            </a:extLst>
          </p:cNvPr>
          <p:cNvSpPr>
            <a:spLocks noGrp="1"/>
          </p:cNvSpPr>
          <p:nvPr>
            <p:ph type="title"/>
          </p:nvPr>
        </p:nvSpPr>
        <p:spPr>
          <a:xfrm>
            <a:off x="833002" y="365125"/>
            <a:ext cx="10520702" cy="1325563"/>
          </a:xfrm>
        </p:spPr>
        <p:txBody>
          <a:bodyPr vert="horz" lIns="91440" tIns="45720" rIns="91440" bIns="45720" rtlCol="0" anchor="ctr">
            <a:normAutofit/>
          </a:bodyPr>
          <a:lstStyle/>
          <a:p>
            <a:r>
              <a:rPr lang="en-US" sz="4400" kern="1200" dirty="0">
                <a:solidFill>
                  <a:srgbClr val="FFFFFF"/>
                </a:solidFill>
                <a:latin typeface="+mj-lt"/>
                <a:ea typeface="+mj-ea"/>
                <a:cs typeface="+mj-cs"/>
              </a:rPr>
              <a:t>Reflection:</a:t>
            </a:r>
          </a:p>
        </p:txBody>
      </p:sp>
      <p:sp>
        <p:nvSpPr>
          <p:cNvPr id="4" name="Text Placeholder 3">
            <a:extLst>
              <a:ext uri="{FF2B5EF4-FFF2-40B4-BE49-F238E27FC236}">
                <a16:creationId xmlns:a16="http://schemas.microsoft.com/office/drawing/2014/main" id="{273A4193-69D4-DC2D-57DA-D6DA33B0545C}"/>
              </a:ext>
            </a:extLst>
          </p:cNvPr>
          <p:cNvSpPr>
            <a:spLocks noGrp="1"/>
          </p:cNvSpPr>
          <p:nvPr>
            <p:ph type="body" sz="half" idx="2"/>
          </p:nvPr>
        </p:nvSpPr>
        <p:spPr>
          <a:xfrm>
            <a:off x="838201" y="2022601"/>
            <a:ext cx="10515598" cy="4154361"/>
          </a:xfrm>
        </p:spPr>
        <p:txBody>
          <a:bodyPr vert="horz" lIns="91440" tIns="45720" rIns="91440" bIns="45720" rtlCol="0">
            <a:normAutofit/>
          </a:bodyPr>
          <a:lstStyle/>
          <a:p>
            <a:pPr indent="-228600">
              <a:buFont typeface="Arial" panose="020B0604020202020204" pitchFamily="34" charset="0"/>
              <a:buChar char="•"/>
            </a:pPr>
            <a:r>
              <a:rPr lang="en-US" sz="2000" dirty="0">
                <a:solidFill>
                  <a:srgbClr val="FFFFFF"/>
                </a:solidFill>
              </a:rPr>
              <a:t>With using matplotlib, graphs can be created that show change over time. In functional programming, it was only used to plot points.</a:t>
            </a:r>
          </a:p>
        </p:txBody>
      </p:sp>
    </p:spTree>
    <p:extLst>
      <p:ext uri="{BB962C8B-B14F-4D97-AF65-F5344CB8AC3E}">
        <p14:creationId xmlns:p14="http://schemas.microsoft.com/office/powerpoint/2010/main" val="226488136"/>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7E7E25E-DC2B-0F33-D609-C4C823A386F4}"/>
              </a:ext>
            </a:extLst>
          </p:cNvPr>
          <p:cNvSpPr>
            <a:spLocks noGrp="1"/>
          </p:cNvSpPr>
          <p:nvPr>
            <p:ph type="title"/>
          </p:nvPr>
        </p:nvSpPr>
        <p:spPr>
          <a:xfrm>
            <a:off x="833002" y="365125"/>
            <a:ext cx="10520702" cy="1325563"/>
          </a:xfrm>
        </p:spPr>
        <p:txBody>
          <a:bodyPr vert="horz" lIns="91440" tIns="45720" rIns="91440" bIns="45720" rtlCol="0" anchor="ctr">
            <a:normAutofit/>
          </a:bodyPr>
          <a:lstStyle/>
          <a:p>
            <a:r>
              <a:rPr lang="en-US" sz="4400" kern="1200" dirty="0">
                <a:solidFill>
                  <a:srgbClr val="FFFFFF"/>
                </a:solidFill>
                <a:latin typeface="+mj-lt"/>
                <a:ea typeface="+mj-ea"/>
                <a:cs typeface="+mj-cs"/>
              </a:rPr>
              <a:t>Objective 6</a:t>
            </a:r>
          </a:p>
        </p:txBody>
      </p:sp>
      <p:sp>
        <p:nvSpPr>
          <p:cNvPr id="4" name="Text Placeholder 3">
            <a:extLst>
              <a:ext uri="{FF2B5EF4-FFF2-40B4-BE49-F238E27FC236}">
                <a16:creationId xmlns:a16="http://schemas.microsoft.com/office/drawing/2014/main" id="{3605E507-F7E0-8187-4CCD-FC84B1BD889F}"/>
              </a:ext>
            </a:extLst>
          </p:cNvPr>
          <p:cNvSpPr>
            <a:spLocks noGrp="1"/>
          </p:cNvSpPr>
          <p:nvPr>
            <p:ph type="body" sz="half" idx="2"/>
          </p:nvPr>
        </p:nvSpPr>
        <p:spPr>
          <a:xfrm>
            <a:off x="838201" y="2022601"/>
            <a:ext cx="10515598" cy="4154361"/>
          </a:xfrm>
        </p:spPr>
        <p:txBody>
          <a:bodyPr vert="horz" lIns="91440" tIns="45720" rIns="91440" bIns="45720" rtlCol="0">
            <a:normAutofit/>
          </a:bodyPr>
          <a:lstStyle/>
          <a:p>
            <a:r>
              <a:rPr lang="en-US" sz="2000" dirty="0">
                <a:solidFill>
                  <a:srgbClr val="FFFFFF"/>
                </a:solidFill>
              </a:rPr>
              <a:t>Import live data from Yahoo finance,  read and save data in files, and graph data.</a:t>
            </a:r>
          </a:p>
        </p:txBody>
      </p:sp>
    </p:spTree>
    <p:extLst>
      <p:ext uri="{BB962C8B-B14F-4D97-AF65-F5344CB8AC3E}">
        <p14:creationId xmlns:p14="http://schemas.microsoft.com/office/powerpoint/2010/main" val="1888946863"/>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1">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1349531" y="4233675"/>
            <a:ext cx="4424430" cy="2015774"/>
          </a:xfrm>
        </p:spPr>
        <p:txBody>
          <a:bodyPr vert="horz" lIns="91440" tIns="45720" rIns="91440" bIns="45720" rtlCol="0" anchor="ctr">
            <a:normAutofit/>
          </a:bodyPr>
          <a:lstStyle/>
          <a:p>
            <a:r>
              <a:rPr lang="en-US" sz="4000" kern="1200">
                <a:solidFill>
                  <a:schemeClr val="tx1"/>
                </a:solidFill>
                <a:latin typeface="+mj-lt"/>
                <a:ea typeface="+mj-ea"/>
                <a:cs typeface="+mj-cs"/>
              </a:rPr>
              <a:t>File</a:t>
            </a:r>
          </a:p>
        </p:txBody>
      </p:sp>
      <p:sp>
        <p:nvSpPr>
          <p:cNvPr id="20" name="Rectangle 13">
            <a:extLst>
              <a:ext uri="{FF2B5EF4-FFF2-40B4-BE49-F238E27FC236}">
                <a16:creationId xmlns:a16="http://schemas.microsoft.com/office/drawing/2014/main" id="{C70C3B59-DE2C-4611-8148-812575C5CA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C278053-C103-6B75-D34E-9E30E92B2DF1}"/>
              </a:ext>
            </a:extLst>
          </p:cNvPr>
          <p:cNvPicPr>
            <a:picLocks noChangeAspect="1"/>
          </p:cNvPicPr>
          <p:nvPr/>
        </p:nvPicPr>
        <p:blipFill rotWithShape="1">
          <a:blip r:embed="rId2"/>
          <a:srcRect t="16525" r="52952"/>
          <a:stretch/>
        </p:blipFill>
        <p:spPr>
          <a:xfrm>
            <a:off x="1349531" y="1088227"/>
            <a:ext cx="10228659" cy="2676861"/>
          </a:xfrm>
          <a:prstGeom prst="rect">
            <a:avLst/>
          </a:prstGeom>
          <a:effectLst>
            <a:outerShdw blurRad="406400" dist="317500" dir="5400000" sx="89000" sy="89000" rotWithShape="0">
              <a:prstClr val="black">
                <a:alpha val="15000"/>
              </a:prstClr>
            </a:outerShdw>
          </a:effectLst>
        </p:spPr>
      </p:pic>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6417733" y="4212709"/>
            <a:ext cx="5160457" cy="2036742"/>
          </a:xfrm>
        </p:spPr>
        <p:txBody>
          <a:bodyPr vert="horz" lIns="91440" tIns="45720" rIns="91440" bIns="45720" rtlCol="0" anchor="ctr">
            <a:normAutofit/>
          </a:bodyPr>
          <a:lstStyle/>
          <a:p>
            <a:pPr indent="-228600">
              <a:buFont typeface="Arial" panose="020B0604020202020204" pitchFamily="34" charset="0"/>
              <a:buChar char="•"/>
            </a:pPr>
            <a:r>
              <a:rPr lang="en-US" sz="2000"/>
              <a:t>Paste a screen shot of the file downloaded from Yahoo finance</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spTree>
    <p:extLst>
      <p:ext uri="{BB962C8B-B14F-4D97-AF65-F5344CB8AC3E}">
        <p14:creationId xmlns:p14="http://schemas.microsoft.com/office/powerpoint/2010/main" val="783480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6940295" y="1396289"/>
            <a:ext cx="4668257" cy="1325563"/>
          </a:xfrm>
        </p:spPr>
        <p:txBody>
          <a:bodyPr vert="horz" lIns="91440" tIns="45720" rIns="91440" bIns="45720" rtlCol="0" anchor="ctr">
            <a:normAutofit/>
          </a:bodyPr>
          <a:lstStyle/>
          <a:p>
            <a:r>
              <a:rPr lang="en-US" sz="4400" kern="1200">
                <a:solidFill>
                  <a:schemeClr val="tx1"/>
                </a:solidFill>
                <a:latin typeface="+mj-lt"/>
                <a:ea typeface="+mj-ea"/>
                <a:cs typeface="+mj-cs"/>
              </a:rPr>
              <a:t>Importing data</a:t>
            </a:r>
          </a:p>
        </p:txBody>
      </p:sp>
      <p:sp>
        <p:nvSpPr>
          <p:cNvPr id="41" name="Freeform: Shape 12">
            <a:extLst>
              <a:ext uri="{FF2B5EF4-FFF2-40B4-BE49-F238E27FC236}">
                <a16:creationId xmlns:a16="http://schemas.microsoft.com/office/drawing/2014/main" id="{2EEE8F11-3582-44B7-9869-F2D26D7DD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133221" cy="3548529"/>
          </a:xfrm>
          <a:custGeom>
            <a:avLst/>
            <a:gdLst>
              <a:gd name="connsiteX0" fmla="*/ 0 w 4133221"/>
              <a:gd name="connsiteY0" fmla="*/ 0 h 3548529"/>
              <a:gd name="connsiteX1" fmla="*/ 3798429 w 4133221"/>
              <a:gd name="connsiteY1" fmla="*/ 0 h 3548529"/>
              <a:gd name="connsiteX2" fmla="*/ 3850140 w 4133221"/>
              <a:gd name="connsiteY2" fmla="*/ 85119 h 3548529"/>
              <a:gd name="connsiteX3" fmla="*/ 4133221 w 4133221"/>
              <a:gd name="connsiteY3" fmla="*/ 1203093 h 3548529"/>
              <a:gd name="connsiteX4" fmla="*/ 1787785 w 4133221"/>
              <a:gd name="connsiteY4" fmla="*/ 3548529 h 3548529"/>
              <a:gd name="connsiteX5" fmla="*/ 129311 w 4133221"/>
              <a:gd name="connsiteY5" fmla="*/ 2861567 h 3548529"/>
              <a:gd name="connsiteX6" fmla="*/ 0 w 4133221"/>
              <a:gd name="connsiteY6" fmla="*/ 2719289 h 3548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3221" h="3548529">
                <a:moveTo>
                  <a:pt x="0" y="0"/>
                </a:moveTo>
                <a:lnTo>
                  <a:pt x="3798429" y="0"/>
                </a:lnTo>
                <a:lnTo>
                  <a:pt x="3850140" y="85119"/>
                </a:lnTo>
                <a:cubicBezTo>
                  <a:pt x="4030674" y="417451"/>
                  <a:pt x="4133221" y="798296"/>
                  <a:pt x="4133221" y="1203093"/>
                </a:cubicBezTo>
                <a:cubicBezTo>
                  <a:pt x="4133221" y="2498442"/>
                  <a:pt x="3083134" y="3548529"/>
                  <a:pt x="1787785" y="3548529"/>
                </a:cubicBezTo>
                <a:cubicBezTo>
                  <a:pt x="1140111" y="3548529"/>
                  <a:pt x="553752" y="3286007"/>
                  <a:pt x="129311" y="2861567"/>
                </a:cubicBezTo>
                <a:lnTo>
                  <a:pt x="0" y="2719289"/>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Freeform: Shape 14">
            <a:extLst>
              <a:ext uri="{FF2B5EF4-FFF2-40B4-BE49-F238E27FC236}">
                <a16:creationId xmlns:a16="http://schemas.microsoft.com/office/drawing/2014/main" id="{2141F1CC-6A53-4BCF-9127-AABB52E249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1" y="3842187"/>
            <a:ext cx="3321156" cy="3015812"/>
          </a:xfrm>
          <a:custGeom>
            <a:avLst/>
            <a:gdLst>
              <a:gd name="connsiteX0" fmla="*/ 1359768 w 3321156"/>
              <a:gd name="connsiteY0" fmla="*/ 0 h 3015812"/>
              <a:gd name="connsiteX1" fmla="*/ 3321156 w 3321156"/>
              <a:gd name="connsiteY1" fmla="*/ 1961388 h 3015812"/>
              <a:gd name="connsiteX2" fmla="*/ 3084427 w 3321156"/>
              <a:gd name="connsiteY2" fmla="*/ 2896302 h 3015812"/>
              <a:gd name="connsiteX3" fmla="*/ 3011823 w 3321156"/>
              <a:gd name="connsiteY3" fmla="*/ 3015812 h 3015812"/>
              <a:gd name="connsiteX4" fmla="*/ 0 w 3321156"/>
              <a:gd name="connsiteY4" fmla="*/ 3015812 h 3015812"/>
              <a:gd name="connsiteX5" fmla="*/ 0 w 3321156"/>
              <a:gd name="connsiteY5" fmla="*/ 549808 h 3015812"/>
              <a:gd name="connsiteX6" fmla="*/ 112143 w 3321156"/>
              <a:gd name="connsiteY6" fmla="*/ 447886 h 3015812"/>
              <a:gd name="connsiteX7" fmla="*/ 1359768 w 3321156"/>
              <a:gd name="connsiteY7" fmla="*/ 0 h 301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1156" h="3015812">
                <a:moveTo>
                  <a:pt x="1359768" y="0"/>
                </a:moveTo>
                <a:cubicBezTo>
                  <a:pt x="2443013" y="0"/>
                  <a:pt x="3321156" y="878143"/>
                  <a:pt x="3321156" y="1961388"/>
                </a:cubicBezTo>
                <a:cubicBezTo>
                  <a:pt x="3321156" y="2299902"/>
                  <a:pt x="3235400" y="2618387"/>
                  <a:pt x="3084427" y="2896302"/>
                </a:cubicBezTo>
                <a:lnTo>
                  <a:pt x="3011823" y="3015812"/>
                </a:lnTo>
                <a:lnTo>
                  <a:pt x="0" y="3015812"/>
                </a:lnTo>
                <a:lnTo>
                  <a:pt x="0" y="549808"/>
                </a:lnTo>
                <a:lnTo>
                  <a:pt x="112143" y="447886"/>
                </a:lnTo>
                <a:cubicBezTo>
                  <a:pt x="451187" y="168082"/>
                  <a:pt x="885848" y="0"/>
                  <a:pt x="135976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Oval 16">
            <a:extLst>
              <a:ext uri="{FF2B5EF4-FFF2-40B4-BE49-F238E27FC236}">
                <a16:creationId xmlns:a16="http://schemas.microsoft.com/office/drawing/2014/main" id="{561B2B49-7142-4CA8-A929-4671548E6A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4530" y="2496668"/>
            <a:ext cx="3118104" cy="3118104"/>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F0FDEF24-D788-2F80-CC62-EFA049683485}"/>
              </a:ext>
            </a:extLst>
          </p:cNvPr>
          <p:cNvPicPr>
            <a:picLocks noChangeAspect="1"/>
          </p:cNvPicPr>
          <p:nvPr/>
        </p:nvPicPr>
        <p:blipFill rotWithShape="1">
          <a:blip r:embed="rId2"/>
          <a:srcRect r="31330" b="-2"/>
          <a:stretch/>
        </p:blipFill>
        <p:spPr>
          <a:xfrm>
            <a:off x="3559122" y="2661260"/>
            <a:ext cx="2788920" cy="2788920"/>
          </a:xfrm>
          <a:custGeom>
            <a:avLst/>
            <a:gdLst/>
            <a:ahLst/>
            <a:cxnLst/>
            <a:rect l="l" t="t" r="r" b="b"/>
            <a:pathLst>
              <a:path w="2880360" h="2880360">
                <a:moveTo>
                  <a:pt x="1440180" y="0"/>
                </a:moveTo>
                <a:cubicBezTo>
                  <a:pt x="2235569" y="0"/>
                  <a:pt x="2880360" y="644791"/>
                  <a:pt x="2880360" y="1440180"/>
                </a:cubicBezTo>
                <a:cubicBezTo>
                  <a:pt x="2880360" y="2235569"/>
                  <a:pt x="2235569" y="2880360"/>
                  <a:pt x="1440180" y="2880360"/>
                </a:cubicBezTo>
                <a:cubicBezTo>
                  <a:pt x="644791" y="2880360"/>
                  <a:pt x="0" y="2235569"/>
                  <a:pt x="0" y="1440180"/>
                </a:cubicBezTo>
                <a:cubicBezTo>
                  <a:pt x="0" y="644791"/>
                  <a:pt x="644791" y="0"/>
                  <a:pt x="1440180" y="0"/>
                </a:cubicBezTo>
                <a:close/>
              </a:path>
            </a:pathLst>
          </a:custGeom>
        </p:spPr>
      </p:pic>
      <p:pic>
        <p:nvPicPr>
          <p:cNvPr id="8" name="Picture 7">
            <a:extLst>
              <a:ext uri="{FF2B5EF4-FFF2-40B4-BE49-F238E27FC236}">
                <a16:creationId xmlns:a16="http://schemas.microsoft.com/office/drawing/2014/main" id="{510227D2-7300-DC9F-DEA9-E47CA09A0A79}"/>
              </a:ext>
            </a:extLst>
          </p:cNvPr>
          <p:cNvPicPr>
            <a:picLocks noChangeAspect="1"/>
          </p:cNvPicPr>
          <p:nvPr/>
        </p:nvPicPr>
        <p:blipFill rotWithShape="1">
          <a:blip r:embed="rId3"/>
          <a:srcRect t="1511" r="3" b="1142"/>
          <a:stretch/>
        </p:blipFill>
        <p:spPr>
          <a:xfrm>
            <a:off x="20" y="10"/>
            <a:ext cx="3967953" cy="3383270"/>
          </a:xfrm>
          <a:custGeom>
            <a:avLst/>
            <a:gdLst/>
            <a:ahLst/>
            <a:cxnLst/>
            <a:rect l="l" t="t" r="r" b="b"/>
            <a:pathLst>
              <a:path w="3967973" h="3383280">
                <a:moveTo>
                  <a:pt x="0" y="0"/>
                </a:moveTo>
                <a:lnTo>
                  <a:pt x="3605273" y="0"/>
                </a:lnTo>
                <a:lnTo>
                  <a:pt x="3704836" y="163887"/>
                </a:lnTo>
                <a:cubicBezTo>
                  <a:pt x="3872651" y="472804"/>
                  <a:pt x="3967973" y="826817"/>
                  <a:pt x="3967973" y="1203093"/>
                </a:cubicBezTo>
                <a:cubicBezTo>
                  <a:pt x="3967973" y="2407177"/>
                  <a:pt x="2991870" y="3383280"/>
                  <a:pt x="1787786" y="3383280"/>
                </a:cubicBezTo>
                <a:cubicBezTo>
                  <a:pt x="1110489" y="3383280"/>
                  <a:pt x="505326" y="3074435"/>
                  <a:pt x="105448" y="2589894"/>
                </a:cubicBezTo>
                <a:lnTo>
                  <a:pt x="0" y="2448881"/>
                </a:lnTo>
                <a:close/>
              </a:path>
            </a:pathLst>
          </a:custGeom>
        </p:spPr>
      </p:pic>
      <p:pic>
        <p:nvPicPr>
          <p:cNvPr id="5" name="Picture 4">
            <a:extLst>
              <a:ext uri="{FF2B5EF4-FFF2-40B4-BE49-F238E27FC236}">
                <a16:creationId xmlns:a16="http://schemas.microsoft.com/office/drawing/2014/main" id="{D240B533-10CF-FE9E-8DC3-AA8563F1BA54}"/>
              </a:ext>
            </a:extLst>
          </p:cNvPr>
          <p:cNvPicPr>
            <a:picLocks noChangeAspect="1"/>
          </p:cNvPicPr>
          <p:nvPr/>
        </p:nvPicPr>
        <p:blipFill rotWithShape="1">
          <a:blip r:embed="rId4"/>
          <a:srcRect l="14541" r="13721" b="3"/>
          <a:stretch/>
        </p:blipFill>
        <p:spPr>
          <a:xfrm>
            <a:off x="4825" y="4007260"/>
            <a:ext cx="3155071" cy="2850749"/>
          </a:xfrm>
          <a:custGeom>
            <a:avLst/>
            <a:gdLst/>
            <a:ahLst/>
            <a:cxnLst/>
            <a:rect l="l" t="t" r="r" b="b"/>
            <a:pathLst>
              <a:path w="3155071" h="2850749">
                <a:moveTo>
                  <a:pt x="1358746" y="0"/>
                </a:moveTo>
                <a:cubicBezTo>
                  <a:pt x="2350829" y="0"/>
                  <a:pt x="3155071" y="804242"/>
                  <a:pt x="3155071" y="1796325"/>
                </a:cubicBezTo>
                <a:cubicBezTo>
                  <a:pt x="3155071" y="2168356"/>
                  <a:pt x="3041975" y="2513972"/>
                  <a:pt x="2848287" y="2800668"/>
                </a:cubicBezTo>
                <a:lnTo>
                  <a:pt x="2810837" y="2850749"/>
                </a:lnTo>
                <a:lnTo>
                  <a:pt x="0" y="2850749"/>
                </a:lnTo>
                <a:lnTo>
                  <a:pt x="0" y="623564"/>
                </a:lnTo>
                <a:lnTo>
                  <a:pt x="88552" y="526132"/>
                </a:lnTo>
                <a:cubicBezTo>
                  <a:pt x="413623" y="201061"/>
                  <a:pt x="862705" y="0"/>
                  <a:pt x="1358746" y="0"/>
                </a:cubicBezTo>
                <a:close/>
              </a:path>
            </a:pathLst>
          </a:custGeom>
        </p:spPr>
      </p:pic>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6940296" y="2871982"/>
            <a:ext cx="4668256" cy="3181684"/>
          </a:xfrm>
        </p:spPr>
        <p:txBody>
          <a:bodyPr vert="horz" lIns="91440" tIns="45720" rIns="91440" bIns="45720" rtlCol="0" anchor="t">
            <a:normAutofit/>
          </a:bodyPr>
          <a:lstStyle/>
          <a:p>
            <a:pPr indent="-228600">
              <a:buFont typeface="Arial" panose="020B0604020202020204" pitchFamily="34" charset="0"/>
              <a:buChar char="•"/>
            </a:pPr>
            <a:r>
              <a:rPr lang="en-US" sz="1800"/>
              <a:t>Screenshot of the historical data import</a:t>
            </a:r>
          </a:p>
          <a:p>
            <a:pPr indent="-228600">
              <a:buFont typeface="Arial" panose="020B0604020202020204" pitchFamily="34" charset="0"/>
              <a:buChar char="•"/>
            </a:pPr>
            <a:endParaRPr lang="en-US" sz="1800"/>
          </a:p>
        </p:txBody>
      </p:sp>
    </p:spTree>
    <p:extLst>
      <p:ext uri="{BB962C8B-B14F-4D97-AF65-F5344CB8AC3E}">
        <p14:creationId xmlns:p14="http://schemas.microsoft.com/office/powerpoint/2010/main" val="769338139"/>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0C3A95C-5D08-F671-F8B2-076664FAC943}"/>
              </a:ext>
            </a:extLst>
          </p:cNvPr>
          <p:cNvSpPr>
            <a:spLocks noGrp="1"/>
          </p:cNvSpPr>
          <p:nvPr>
            <p:ph type="title"/>
          </p:nvPr>
        </p:nvSpPr>
        <p:spPr>
          <a:xfrm>
            <a:off x="833002" y="365125"/>
            <a:ext cx="10520702" cy="1325563"/>
          </a:xfrm>
        </p:spPr>
        <p:txBody>
          <a:bodyPr vert="horz" lIns="91440" tIns="45720" rIns="91440" bIns="45720" rtlCol="0" anchor="ctr">
            <a:normAutofit/>
          </a:bodyPr>
          <a:lstStyle/>
          <a:p>
            <a:r>
              <a:rPr lang="en-US" sz="4400" kern="1200" dirty="0">
                <a:solidFill>
                  <a:srgbClr val="FFFFFF"/>
                </a:solidFill>
                <a:latin typeface="+mj-lt"/>
                <a:ea typeface="+mj-ea"/>
                <a:cs typeface="+mj-cs"/>
              </a:rPr>
              <a:t>Reflection:</a:t>
            </a:r>
          </a:p>
        </p:txBody>
      </p:sp>
      <p:sp>
        <p:nvSpPr>
          <p:cNvPr id="4" name="Text Placeholder 3">
            <a:extLst>
              <a:ext uri="{FF2B5EF4-FFF2-40B4-BE49-F238E27FC236}">
                <a16:creationId xmlns:a16="http://schemas.microsoft.com/office/drawing/2014/main" id="{7D818F1F-7D80-312A-4B7A-D3B391EA1F44}"/>
              </a:ext>
            </a:extLst>
          </p:cNvPr>
          <p:cNvSpPr>
            <a:spLocks noGrp="1"/>
          </p:cNvSpPr>
          <p:nvPr>
            <p:ph type="body" sz="half" idx="2"/>
          </p:nvPr>
        </p:nvSpPr>
        <p:spPr>
          <a:xfrm>
            <a:off x="838201" y="2022601"/>
            <a:ext cx="10515598" cy="4154361"/>
          </a:xfrm>
        </p:spPr>
        <p:txBody>
          <a:bodyPr vert="horz" lIns="91440" tIns="45720" rIns="91440" bIns="45720" rtlCol="0">
            <a:normAutofit/>
          </a:bodyPr>
          <a:lstStyle/>
          <a:p>
            <a:pPr indent="-228600">
              <a:buFont typeface="Arial" panose="020B0604020202020204" pitchFamily="34" charset="0"/>
              <a:buChar char="•"/>
            </a:pPr>
            <a:r>
              <a:rPr lang="en-US" sz="2000" dirty="0">
                <a:solidFill>
                  <a:srgbClr val="FFFFFF"/>
                </a:solidFill>
              </a:rPr>
              <a:t>By downloading a stock history from Yahoo finance, I can convert it to a csv file that can be read through python.</a:t>
            </a:r>
          </a:p>
        </p:txBody>
      </p:sp>
    </p:spTree>
    <p:extLst>
      <p:ext uri="{BB962C8B-B14F-4D97-AF65-F5344CB8AC3E}">
        <p14:creationId xmlns:p14="http://schemas.microsoft.com/office/powerpoint/2010/main" val="2076758587"/>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Freeform: Shape 8">
            <a:extLst>
              <a:ext uri="{FF2B5EF4-FFF2-40B4-BE49-F238E27FC236}">
                <a16:creationId xmlns:a16="http://schemas.microsoft.com/office/drawing/2014/main" id="{CB5DFCDA-694D-4637-8E9B-038575194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9952075" cy="6858000"/>
          </a:xfrm>
          <a:custGeom>
            <a:avLst/>
            <a:gdLst>
              <a:gd name="connsiteX0" fmla="*/ 9952075 w 9952075"/>
              <a:gd name="connsiteY0" fmla="*/ 6858000 h 6858000"/>
              <a:gd name="connsiteX1" fmla="*/ 108694 w 9952075"/>
              <a:gd name="connsiteY1" fmla="*/ 6858000 h 6858000"/>
              <a:gd name="connsiteX2" fmla="*/ 79127 w 9952075"/>
              <a:gd name="connsiteY2" fmla="*/ 6681235 h 6858000"/>
              <a:gd name="connsiteX3" fmla="*/ 0 w 9952075"/>
              <a:gd name="connsiteY3" fmla="*/ 5565888 h 6858000"/>
              <a:gd name="connsiteX4" fmla="*/ 2190696 w 9952075"/>
              <a:gd name="connsiteY4" fmla="*/ 145339 h 6858000"/>
              <a:gd name="connsiteX5" fmla="*/ 2339431 w 9952075"/>
              <a:gd name="connsiteY5" fmla="*/ 0 h 6858000"/>
              <a:gd name="connsiteX6" fmla="*/ 9952075 w 9952075"/>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52075" h="6858000">
                <a:moveTo>
                  <a:pt x="9952075"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9952075"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0">
            <a:extLst>
              <a:ext uri="{FF2B5EF4-FFF2-40B4-BE49-F238E27FC236}">
                <a16:creationId xmlns:a16="http://schemas.microsoft.com/office/drawing/2014/main" id="{E4DB276E-BFF1-43F5-AB90-7ABA4B9A9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9652017" cy="6858000"/>
          </a:xfrm>
          <a:custGeom>
            <a:avLst/>
            <a:gdLst>
              <a:gd name="connsiteX0" fmla="*/ 9652017 w 9652017"/>
              <a:gd name="connsiteY0" fmla="*/ 6858000 h 6858000"/>
              <a:gd name="connsiteX1" fmla="*/ 112827 w 9652017"/>
              <a:gd name="connsiteY1" fmla="*/ 6858000 h 6858000"/>
              <a:gd name="connsiteX2" fmla="*/ 76084 w 9652017"/>
              <a:gd name="connsiteY2" fmla="*/ 6638337 h 6858000"/>
              <a:gd name="connsiteX3" fmla="*/ 0 w 9652017"/>
              <a:gd name="connsiteY3" fmla="*/ 5565888 h 6858000"/>
              <a:gd name="connsiteX4" fmla="*/ 2157501 w 9652017"/>
              <a:gd name="connsiteY4" fmla="*/ 301488 h 6858000"/>
              <a:gd name="connsiteX5" fmla="*/ 2472310 w 9652017"/>
              <a:gd name="connsiteY5" fmla="*/ 0 h 6858000"/>
              <a:gd name="connsiteX6" fmla="*/ 9652017 w 9652017"/>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52017" h="6858000">
                <a:moveTo>
                  <a:pt x="9652017" y="6858000"/>
                </a:moveTo>
                <a:lnTo>
                  <a:pt x="112827" y="6858000"/>
                </a:lnTo>
                <a:lnTo>
                  <a:pt x="76084" y="6638337"/>
                </a:lnTo>
                <a:cubicBezTo>
                  <a:pt x="25944" y="6288079"/>
                  <a:pt x="0" y="5930014"/>
                  <a:pt x="0" y="5565888"/>
                </a:cubicBezTo>
                <a:cubicBezTo>
                  <a:pt x="0" y="3514654"/>
                  <a:pt x="823309" y="1655711"/>
                  <a:pt x="2157501" y="301488"/>
                </a:cubicBezTo>
                <a:lnTo>
                  <a:pt x="2472310" y="0"/>
                </a:lnTo>
                <a:lnTo>
                  <a:pt x="9652017" y="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3FDFA22-7938-8F88-E868-3192F49D1192}"/>
              </a:ext>
            </a:extLst>
          </p:cNvPr>
          <p:cNvSpPr>
            <a:spLocks noGrp="1"/>
          </p:cNvSpPr>
          <p:nvPr>
            <p:ph type="title"/>
          </p:nvPr>
        </p:nvSpPr>
        <p:spPr>
          <a:xfrm>
            <a:off x="838200" y="365126"/>
            <a:ext cx="7757694" cy="1288238"/>
          </a:xfrm>
        </p:spPr>
        <p:txBody>
          <a:bodyPr vert="horz" lIns="91440" tIns="45720" rIns="91440" bIns="45720" rtlCol="0" anchor="b">
            <a:normAutofit/>
          </a:bodyPr>
          <a:lstStyle/>
          <a:p>
            <a:r>
              <a:rPr lang="en-US" sz="4400" kern="1200" dirty="0">
                <a:solidFill>
                  <a:schemeClr val="tx1"/>
                </a:solidFill>
                <a:latin typeface="+mj-lt"/>
                <a:ea typeface="+mj-ea"/>
                <a:cs typeface="+mj-cs"/>
              </a:rPr>
              <a:t>Objective 8</a:t>
            </a:r>
          </a:p>
        </p:txBody>
      </p:sp>
      <p:sp>
        <p:nvSpPr>
          <p:cNvPr id="4" name="Text Placeholder 3">
            <a:extLst>
              <a:ext uri="{FF2B5EF4-FFF2-40B4-BE49-F238E27FC236}">
                <a16:creationId xmlns:a16="http://schemas.microsoft.com/office/drawing/2014/main" id="{74462943-075F-5BC5-893B-AA877FD2525A}"/>
              </a:ext>
            </a:extLst>
          </p:cNvPr>
          <p:cNvSpPr>
            <a:spLocks noGrp="1"/>
          </p:cNvSpPr>
          <p:nvPr>
            <p:ph type="body" sz="half" idx="2"/>
          </p:nvPr>
        </p:nvSpPr>
        <p:spPr>
          <a:xfrm>
            <a:off x="838198" y="1956390"/>
            <a:ext cx="7322290" cy="3907465"/>
          </a:xfrm>
        </p:spPr>
        <p:txBody>
          <a:bodyPr vert="horz" lIns="91440" tIns="45720" rIns="91440" bIns="45720" rtlCol="0" anchor="t">
            <a:normAutofit/>
          </a:bodyPr>
          <a:lstStyle/>
          <a:p>
            <a:r>
              <a:rPr lang="en-US" sz="2400" dirty="0"/>
              <a:t>Implement a Stock Tracking GUI project.</a:t>
            </a:r>
          </a:p>
        </p:txBody>
      </p:sp>
    </p:spTree>
    <p:extLst>
      <p:ext uri="{BB962C8B-B14F-4D97-AF65-F5344CB8AC3E}">
        <p14:creationId xmlns:p14="http://schemas.microsoft.com/office/powerpoint/2010/main" val="2249699127"/>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Stocks in GUI</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Paste a screen shot of your GUI working</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pic>
        <p:nvPicPr>
          <p:cNvPr id="4" name="Picture 3">
            <a:extLst>
              <a:ext uri="{FF2B5EF4-FFF2-40B4-BE49-F238E27FC236}">
                <a16:creationId xmlns:a16="http://schemas.microsoft.com/office/drawing/2014/main" id="{231F54A1-5660-4CEC-03D7-8BB52E7A3AD6}"/>
              </a:ext>
            </a:extLst>
          </p:cNvPr>
          <p:cNvPicPr>
            <a:picLocks noChangeAspect="1"/>
          </p:cNvPicPr>
          <p:nvPr/>
        </p:nvPicPr>
        <p:blipFill>
          <a:blip r:embed="rId2"/>
          <a:stretch>
            <a:fillRect/>
          </a:stretch>
        </p:blipFill>
        <p:spPr>
          <a:xfrm>
            <a:off x="6417735" y="1510294"/>
            <a:ext cx="4028420" cy="4666668"/>
          </a:xfrm>
          <a:prstGeom prst="rect">
            <a:avLst/>
          </a:prstGeom>
        </p:spPr>
      </p:pic>
    </p:spTree>
    <p:extLst>
      <p:ext uri="{BB962C8B-B14F-4D97-AF65-F5344CB8AC3E}">
        <p14:creationId xmlns:p14="http://schemas.microsoft.com/office/powerpoint/2010/main" val="127597696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6" name="Freeform: Shape 41">
            <a:extLst>
              <a:ext uri="{FF2B5EF4-FFF2-40B4-BE49-F238E27FC236}">
                <a16:creationId xmlns:a16="http://schemas.microsoft.com/office/drawing/2014/main" id="{AD8BD7AA-000F-4149-9FF6-E8DB2DE6F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9792587" cy="6858000"/>
          </a:xfrm>
          <a:custGeom>
            <a:avLst/>
            <a:gdLst>
              <a:gd name="connsiteX0" fmla="*/ 9792587 w 9792587"/>
              <a:gd name="connsiteY0" fmla="*/ 0 h 6858000"/>
              <a:gd name="connsiteX1" fmla="*/ 2339431 w 9792587"/>
              <a:gd name="connsiteY1" fmla="*/ 0 h 6858000"/>
              <a:gd name="connsiteX2" fmla="*/ 2190696 w 9792587"/>
              <a:gd name="connsiteY2" fmla="*/ 145339 h 6858000"/>
              <a:gd name="connsiteX3" fmla="*/ 0 w 9792587"/>
              <a:gd name="connsiteY3" fmla="*/ 5565888 h 6858000"/>
              <a:gd name="connsiteX4" fmla="*/ 79127 w 9792587"/>
              <a:gd name="connsiteY4" fmla="*/ 6681235 h 6858000"/>
              <a:gd name="connsiteX5" fmla="*/ 108694 w 9792587"/>
              <a:gd name="connsiteY5" fmla="*/ 6858000 h 6858000"/>
              <a:gd name="connsiteX6" fmla="*/ 9792587 w 97925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92587" h="6858000">
                <a:moveTo>
                  <a:pt x="9792587" y="0"/>
                </a:moveTo>
                <a:lnTo>
                  <a:pt x="2339431" y="0"/>
                </a:lnTo>
                <a:lnTo>
                  <a:pt x="2190696" y="145339"/>
                </a:lnTo>
                <a:cubicBezTo>
                  <a:pt x="834428" y="1548908"/>
                  <a:pt x="0" y="3459953"/>
                  <a:pt x="0" y="5565888"/>
                </a:cubicBezTo>
                <a:cubicBezTo>
                  <a:pt x="0" y="5944579"/>
                  <a:pt x="26981" y="6316967"/>
                  <a:pt x="79127" y="6681235"/>
                </a:cubicBezTo>
                <a:lnTo>
                  <a:pt x="108694" y="6858000"/>
                </a:lnTo>
                <a:lnTo>
                  <a:pt x="9792587" y="685800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3">
            <a:extLst>
              <a:ext uri="{FF2B5EF4-FFF2-40B4-BE49-F238E27FC236}">
                <a16:creationId xmlns:a16="http://schemas.microsoft.com/office/drawing/2014/main" id="{54A4A823-72DC-4BA8-8157-D36A8939A2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9492529" cy="6858000"/>
          </a:xfrm>
          <a:custGeom>
            <a:avLst/>
            <a:gdLst>
              <a:gd name="connsiteX0" fmla="*/ 9492529 w 9492529"/>
              <a:gd name="connsiteY0" fmla="*/ 0 h 6858000"/>
              <a:gd name="connsiteX1" fmla="*/ 2472310 w 9492529"/>
              <a:gd name="connsiteY1" fmla="*/ 0 h 6858000"/>
              <a:gd name="connsiteX2" fmla="*/ 2157501 w 9492529"/>
              <a:gd name="connsiteY2" fmla="*/ 301488 h 6858000"/>
              <a:gd name="connsiteX3" fmla="*/ 0 w 9492529"/>
              <a:gd name="connsiteY3" fmla="*/ 5565888 h 6858000"/>
              <a:gd name="connsiteX4" fmla="*/ 76084 w 9492529"/>
              <a:gd name="connsiteY4" fmla="*/ 6638337 h 6858000"/>
              <a:gd name="connsiteX5" fmla="*/ 112827 w 9492529"/>
              <a:gd name="connsiteY5" fmla="*/ 6858000 h 6858000"/>
              <a:gd name="connsiteX6" fmla="*/ 9492529 w 9492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92529" h="6858000">
                <a:moveTo>
                  <a:pt x="9492529" y="0"/>
                </a:moveTo>
                <a:lnTo>
                  <a:pt x="2472310" y="0"/>
                </a:lnTo>
                <a:lnTo>
                  <a:pt x="2157501" y="301488"/>
                </a:lnTo>
                <a:cubicBezTo>
                  <a:pt x="823309" y="1655711"/>
                  <a:pt x="0" y="3514654"/>
                  <a:pt x="0" y="5565888"/>
                </a:cubicBezTo>
                <a:cubicBezTo>
                  <a:pt x="0" y="5930014"/>
                  <a:pt x="25944" y="6288079"/>
                  <a:pt x="76084" y="6638337"/>
                </a:cubicBezTo>
                <a:lnTo>
                  <a:pt x="112827" y="6858000"/>
                </a:lnTo>
                <a:lnTo>
                  <a:pt x="9492529" y="685800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B5E9B1D-7431-31AB-2D23-816593B18D02}"/>
              </a:ext>
            </a:extLst>
          </p:cNvPr>
          <p:cNvSpPr>
            <a:spLocks noGrp="1"/>
          </p:cNvSpPr>
          <p:nvPr>
            <p:ph type="title"/>
          </p:nvPr>
        </p:nvSpPr>
        <p:spPr>
          <a:xfrm>
            <a:off x="804672" y="1445494"/>
            <a:ext cx="7165235" cy="1288238"/>
          </a:xfrm>
        </p:spPr>
        <p:txBody>
          <a:bodyPr anchor="ctr">
            <a:normAutofit/>
          </a:bodyPr>
          <a:lstStyle/>
          <a:p>
            <a:r>
              <a:rPr lang="en-US"/>
              <a:t>Objective 1</a:t>
            </a:r>
          </a:p>
        </p:txBody>
      </p:sp>
      <p:sp>
        <p:nvSpPr>
          <p:cNvPr id="3" name="Content Placeholder 2">
            <a:extLst>
              <a:ext uri="{FF2B5EF4-FFF2-40B4-BE49-F238E27FC236}">
                <a16:creationId xmlns:a16="http://schemas.microsoft.com/office/drawing/2014/main" id="{641023BB-F6BA-B267-6590-38A72A18D6E5}"/>
              </a:ext>
            </a:extLst>
          </p:cNvPr>
          <p:cNvSpPr>
            <a:spLocks noGrp="1"/>
          </p:cNvSpPr>
          <p:nvPr>
            <p:ph idx="1"/>
          </p:nvPr>
        </p:nvSpPr>
        <p:spPr>
          <a:xfrm>
            <a:off x="804671" y="2897372"/>
            <a:ext cx="7860863" cy="3152553"/>
          </a:xfrm>
        </p:spPr>
        <p:txBody>
          <a:bodyPr anchor="t">
            <a:normAutofit/>
          </a:bodyPr>
          <a:lstStyle/>
          <a:p>
            <a:pPr marL="0" indent="0">
              <a:buNone/>
            </a:pPr>
            <a:r>
              <a:rPr lang="en-US" sz="2400"/>
              <a:t>*** Using Spyder ***</a:t>
            </a:r>
          </a:p>
          <a:p>
            <a:pPr marL="0" indent="0">
              <a:buNone/>
            </a:pPr>
            <a:endParaRPr lang="en-US" sz="2400"/>
          </a:p>
          <a:p>
            <a:pPr marL="0" indent="0">
              <a:buNone/>
            </a:pPr>
            <a:r>
              <a:rPr lang="en-US" sz="2400"/>
              <a:t>Write a program using Python (as a refresher)</a:t>
            </a:r>
          </a:p>
        </p:txBody>
      </p:sp>
    </p:spTree>
    <p:extLst>
      <p:ext uri="{BB962C8B-B14F-4D97-AF65-F5344CB8AC3E}">
        <p14:creationId xmlns:p14="http://schemas.microsoft.com/office/powerpoint/2010/main" val="2936628605"/>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History Tab</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Paste a screen shot of your History tab with import working.</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pic>
        <p:nvPicPr>
          <p:cNvPr id="4" name="Picture 3">
            <a:extLst>
              <a:ext uri="{FF2B5EF4-FFF2-40B4-BE49-F238E27FC236}">
                <a16:creationId xmlns:a16="http://schemas.microsoft.com/office/drawing/2014/main" id="{E0FF973B-45BF-2A13-FD0A-87A2517FDA16}"/>
              </a:ext>
            </a:extLst>
          </p:cNvPr>
          <p:cNvPicPr>
            <a:picLocks noChangeAspect="1"/>
          </p:cNvPicPr>
          <p:nvPr/>
        </p:nvPicPr>
        <p:blipFill>
          <a:blip r:embed="rId2"/>
          <a:stretch>
            <a:fillRect/>
          </a:stretch>
        </p:blipFill>
        <p:spPr>
          <a:xfrm>
            <a:off x="6417735" y="1716834"/>
            <a:ext cx="4179635" cy="4898147"/>
          </a:xfrm>
          <a:prstGeom prst="rect">
            <a:avLst/>
          </a:prstGeom>
        </p:spPr>
      </p:pic>
    </p:spTree>
    <p:extLst>
      <p:ext uri="{BB962C8B-B14F-4D97-AF65-F5344CB8AC3E}">
        <p14:creationId xmlns:p14="http://schemas.microsoft.com/office/powerpoint/2010/main" val="2921290780"/>
      </p:ext>
    </p:extLst>
  </p:cSld>
  <p:clrMapOvr>
    <a:overrideClrMapping bg1="dk1" tx1="lt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7" name="Rectangle 21">
            <a:extLst>
              <a:ext uri="{FF2B5EF4-FFF2-40B4-BE49-F238E27FC236}">
                <a16:creationId xmlns:a16="http://schemas.microsoft.com/office/drawing/2014/main" id="{B2372472-A28D-4A46-A417-C339E4A84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Freeform 13">
            <a:extLst>
              <a:ext uri="{FF2B5EF4-FFF2-40B4-BE49-F238E27FC236}">
                <a16:creationId xmlns:a16="http://schemas.microsoft.com/office/drawing/2014/main" id="{AA6E07BD-D7EE-482F-A60D-431FAF26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Freeform 11">
            <a:extLst>
              <a:ext uri="{FF2B5EF4-FFF2-40B4-BE49-F238E27FC236}">
                <a16:creationId xmlns:a16="http://schemas.microsoft.com/office/drawing/2014/main" id="{1E098AAF-E08F-4026-A70E-1097D16492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a:solidFill>
                  <a:srgbClr val="FFFFFF"/>
                </a:solidFill>
              </a:rPr>
              <a:t>Report Complete</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021249"/>
            <a:ext cx="5707565" cy="4155713"/>
          </a:xfrm>
        </p:spPr>
        <p:txBody>
          <a:bodyPr vert="horz" lIns="91440" tIns="45720" rIns="91440" bIns="45720" rtlCol="0">
            <a:normAutofit/>
          </a:bodyPr>
          <a:lstStyle/>
          <a:p>
            <a:pPr indent="-228600">
              <a:buFont typeface="Arial" panose="020B0604020202020204" pitchFamily="34" charset="0"/>
              <a:buChar char="•"/>
            </a:pPr>
            <a:r>
              <a:rPr lang="en-US" sz="2000">
                <a:solidFill>
                  <a:srgbClr val="FFFFFF"/>
                </a:solidFill>
              </a:rPr>
              <a:t>Paste a screen shot of your Report tab</a:t>
            </a:r>
          </a:p>
          <a:p>
            <a:pPr indent="-228600">
              <a:buFont typeface="Arial" panose="020B0604020202020204" pitchFamily="34" charset="0"/>
              <a:buChar char="•"/>
            </a:pPr>
            <a:endParaRPr lang="en-US" sz="2000">
              <a:solidFill>
                <a:srgbClr val="FFFFFF"/>
              </a:solidFill>
            </a:endParaRPr>
          </a:p>
          <a:p>
            <a:pPr indent="-228600">
              <a:buFont typeface="Arial" panose="020B0604020202020204" pitchFamily="34" charset="0"/>
              <a:buChar char="•"/>
            </a:pPr>
            <a:endParaRPr lang="en-US" sz="2000">
              <a:solidFill>
                <a:srgbClr val="FFFFFF"/>
              </a:solidFill>
            </a:endParaRPr>
          </a:p>
        </p:txBody>
      </p:sp>
      <p:pic>
        <p:nvPicPr>
          <p:cNvPr id="4" name="Picture 3">
            <a:extLst>
              <a:ext uri="{FF2B5EF4-FFF2-40B4-BE49-F238E27FC236}">
                <a16:creationId xmlns:a16="http://schemas.microsoft.com/office/drawing/2014/main" id="{DA5EB1A2-68C4-9254-F3BE-16DF2BE7BA3E}"/>
              </a:ext>
            </a:extLst>
          </p:cNvPr>
          <p:cNvPicPr>
            <a:picLocks noChangeAspect="1"/>
          </p:cNvPicPr>
          <p:nvPr/>
        </p:nvPicPr>
        <p:blipFill>
          <a:blip r:embed="rId2"/>
          <a:stretch>
            <a:fillRect/>
          </a:stretch>
        </p:blipFill>
        <p:spPr>
          <a:xfrm>
            <a:off x="432954" y="2621034"/>
            <a:ext cx="3457911" cy="4025738"/>
          </a:xfrm>
          <a:prstGeom prst="rect">
            <a:avLst/>
          </a:prstGeom>
        </p:spPr>
      </p:pic>
      <p:pic>
        <p:nvPicPr>
          <p:cNvPr id="8" name="Picture 7">
            <a:extLst>
              <a:ext uri="{FF2B5EF4-FFF2-40B4-BE49-F238E27FC236}">
                <a16:creationId xmlns:a16="http://schemas.microsoft.com/office/drawing/2014/main" id="{97CB36DB-8D61-55FB-77AD-1669C361A3A2}"/>
              </a:ext>
            </a:extLst>
          </p:cNvPr>
          <p:cNvPicPr>
            <a:picLocks noChangeAspect="1"/>
          </p:cNvPicPr>
          <p:nvPr/>
        </p:nvPicPr>
        <p:blipFill rotWithShape="1">
          <a:blip r:embed="rId3"/>
          <a:srcRect l="2350" t="1748" r="5244" b="13102"/>
          <a:stretch/>
        </p:blipFill>
        <p:spPr>
          <a:xfrm>
            <a:off x="5926176" y="3427338"/>
            <a:ext cx="4312298" cy="2915790"/>
          </a:xfrm>
          <a:prstGeom prst="rect">
            <a:avLst/>
          </a:prstGeom>
        </p:spPr>
      </p:pic>
    </p:spTree>
    <p:extLst>
      <p:ext uri="{BB962C8B-B14F-4D97-AF65-F5344CB8AC3E}">
        <p14:creationId xmlns:p14="http://schemas.microsoft.com/office/powerpoint/2010/main" val="831200268"/>
      </p:ext>
    </p:extLst>
  </p:cSld>
  <p:clrMapOvr>
    <a:overrideClrMapping bg1="dk1" tx1="lt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2DE9369-0BF0-B819-B75D-FB56CFAD2C9E}"/>
              </a:ext>
            </a:extLst>
          </p:cNvPr>
          <p:cNvSpPr>
            <a:spLocks noGrp="1"/>
          </p:cNvSpPr>
          <p:nvPr>
            <p:ph type="title"/>
          </p:nvPr>
        </p:nvSpPr>
        <p:spPr>
          <a:xfrm>
            <a:off x="833002" y="365125"/>
            <a:ext cx="10520702" cy="1325563"/>
          </a:xfrm>
        </p:spPr>
        <p:txBody>
          <a:bodyPr>
            <a:normAutofit/>
          </a:bodyPr>
          <a:lstStyle/>
          <a:p>
            <a:r>
              <a:rPr lang="en-US" dirty="0">
                <a:solidFill>
                  <a:srgbClr val="FFFFFF"/>
                </a:solidFill>
              </a:rPr>
              <a:t>Reflection:</a:t>
            </a:r>
          </a:p>
        </p:txBody>
      </p:sp>
      <p:sp>
        <p:nvSpPr>
          <p:cNvPr id="3" name="Content Placeholder 2">
            <a:extLst>
              <a:ext uri="{FF2B5EF4-FFF2-40B4-BE49-F238E27FC236}">
                <a16:creationId xmlns:a16="http://schemas.microsoft.com/office/drawing/2014/main" id="{70D391D8-E86B-BE10-89A0-06096ADA62B7}"/>
              </a:ext>
            </a:extLst>
          </p:cNvPr>
          <p:cNvSpPr>
            <a:spLocks noGrp="1"/>
          </p:cNvSpPr>
          <p:nvPr>
            <p:ph idx="1"/>
          </p:nvPr>
        </p:nvSpPr>
        <p:spPr>
          <a:xfrm>
            <a:off x="838201" y="2022601"/>
            <a:ext cx="10515598" cy="4154361"/>
          </a:xfrm>
        </p:spPr>
        <p:txBody>
          <a:bodyPr>
            <a:normAutofit/>
          </a:bodyPr>
          <a:lstStyle/>
          <a:p>
            <a:pPr marL="0" indent="0">
              <a:buNone/>
            </a:pPr>
            <a:r>
              <a:rPr lang="en-US" sz="2000" dirty="0">
                <a:solidFill>
                  <a:srgbClr val="FFFFFF"/>
                </a:solidFill>
              </a:rPr>
              <a:t>I learned how to convert a console application into a GUI application. </a:t>
            </a:r>
          </a:p>
        </p:txBody>
      </p:sp>
    </p:spTree>
    <p:extLst>
      <p:ext uri="{BB962C8B-B14F-4D97-AF65-F5344CB8AC3E}">
        <p14:creationId xmlns:p14="http://schemas.microsoft.com/office/powerpoint/2010/main" val="4263956431"/>
      </p:ext>
    </p:extLst>
  </p:cSld>
  <p:clrMapOvr>
    <a:overrideClrMapping bg1="dk1" tx1="lt1" bg2="dk2"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6B83479-8A22-6B03-30AC-E6D6B6586C30}"/>
              </a:ext>
            </a:extLst>
          </p:cNvPr>
          <p:cNvSpPr>
            <a:spLocks noGrp="1"/>
          </p:cNvSpPr>
          <p:nvPr>
            <p:ph type="title"/>
          </p:nvPr>
        </p:nvSpPr>
        <p:spPr>
          <a:xfrm>
            <a:off x="833002" y="365125"/>
            <a:ext cx="10520702" cy="1325563"/>
          </a:xfrm>
        </p:spPr>
        <p:txBody>
          <a:bodyPr>
            <a:normAutofit/>
          </a:bodyPr>
          <a:lstStyle/>
          <a:p>
            <a:r>
              <a:rPr lang="en-US" dirty="0">
                <a:solidFill>
                  <a:srgbClr val="FFFFFF"/>
                </a:solidFill>
              </a:rPr>
              <a:t>Career Skills Developed:</a:t>
            </a:r>
          </a:p>
        </p:txBody>
      </p:sp>
      <p:sp>
        <p:nvSpPr>
          <p:cNvPr id="3" name="Content Placeholder 2">
            <a:extLst>
              <a:ext uri="{FF2B5EF4-FFF2-40B4-BE49-F238E27FC236}">
                <a16:creationId xmlns:a16="http://schemas.microsoft.com/office/drawing/2014/main" id="{A469D6D5-6680-B71A-B168-953A25106C83}"/>
              </a:ext>
            </a:extLst>
          </p:cNvPr>
          <p:cNvSpPr>
            <a:spLocks noGrp="1"/>
          </p:cNvSpPr>
          <p:nvPr>
            <p:ph idx="1"/>
          </p:nvPr>
        </p:nvSpPr>
        <p:spPr>
          <a:xfrm>
            <a:off x="838201" y="2022601"/>
            <a:ext cx="10515598" cy="4154361"/>
          </a:xfrm>
        </p:spPr>
        <p:txBody>
          <a:bodyPr>
            <a:normAutofit/>
          </a:bodyPr>
          <a:lstStyle/>
          <a:p>
            <a:r>
              <a:rPr lang="en-US" sz="2000" dirty="0">
                <a:solidFill>
                  <a:srgbClr val="FFFFFF"/>
                </a:solidFill>
              </a:rPr>
              <a:t>OOP concepts and experience</a:t>
            </a:r>
          </a:p>
          <a:p>
            <a:r>
              <a:rPr lang="en-US" sz="2000" dirty="0">
                <a:solidFill>
                  <a:srgbClr val="FFFFFF"/>
                </a:solidFill>
              </a:rPr>
              <a:t>Installing and the use of Python libraries</a:t>
            </a:r>
          </a:p>
          <a:p>
            <a:r>
              <a:rPr lang="en-US" sz="2000" dirty="0">
                <a:solidFill>
                  <a:srgbClr val="FFFFFF"/>
                </a:solidFill>
              </a:rPr>
              <a:t>Data manipulation and visualization</a:t>
            </a:r>
          </a:p>
          <a:p>
            <a:r>
              <a:rPr lang="en-US" sz="2000" dirty="0">
                <a:solidFill>
                  <a:srgbClr val="FFFFFF"/>
                </a:solidFill>
              </a:rPr>
              <a:t>Creating classes in Python</a:t>
            </a:r>
          </a:p>
          <a:p>
            <a:r>
              <a:rPr lang="en-US" sz="2000" dirty="0">
                <a:solidFill>
                  <a:srgbClr val="FFFFFF"/>
                </a:solidFill>
              </a:rPr>
              <a:t>Creating console-based interfaces and Graphical User Interface</a:t>
            </a:r>
          </a:p>
          <a:p>
            <a:r>
              <a:rPr lang="en-US" sz="2000" dirty="0">
                <a:solidFill>
                  <a:srgbClr val="FFFFFF"/>
                </a:solidFill>
              </a:rPr>
              <a:t>Inheritances with classes</a:t>
            </a:r>
          </a:p>
          <a:p>
            <a:r>
              <a:rPr lang="en-US" sz="2000" dirty="0">
                <a:solidFill>
                  <a:srgbClr val="FFFFFF"/>
                </a:solidFill>
              </a:rPr>
              <a:t>Web Scraping</a:t>
            </a:r>
          </a:p>
          <a:p>
            <a:r>
              <a:rPr lang="en-US" sz="2000" dirty="0">
                <a:solidFill>
                  <a:srgbClr val="FFFFFF"/>
                </a:solidFill>
              </a:rPr>
              <a:t>Lambda expressions</a:t>
            </a:r>
          </a:p>
          <a:p>
            <a:pPr marL="0" indent="0">
              <a:buNone/>
            </a:pPr>
            <a:endParaRPr lang="en-US" sz="2000" dirty="0">
              <a:solidFill>
                <a:srgbClr val="FFFFFF"/>
              </a:solidFill>
            </a:endParaRPr>
          </a:p>
          <a:p>
            <a:endParaRPr lang="en-US" sz="2000" dirty="0">
              <a:solidFill>
                <a:srgbClr val="FFFFFF"/>
              </a:solidFill>
            </a:endParaRPr>
          </a:p>
          <a:p>
            <a:endParaRPr lang="en-US" sz="2000" dirty="0">
              <a:solidFill>
                <a:srgbClr val="FFFFFF"/>
              </a:solidFill>
            </a:endParaRPr>
          </a:p>
          <a:p>
            <a:endParaRPr lang="en-US" sz="2000" dirty="0">
              <a:solidFill>
                <a:srgbClr val="FFFFFF"/>
              </a:solidFill>
            </a:endParaRPr>
          </a:p>
          <a:p>
            <a:endParaRPr lang="en-US" sz="2000" dirty="0">
              <a:solidFill>
                <a:srgbClr val="FFFFFF"/>
              </a:solidFill>
            </a:endParaRPr>
          </a:p>
        </p:txBody>
      </p:sp>
    </p:spTree>
    <p:extLst>
      <p:ext uri="{BB962C8B-B14F-4D97-AF65-F5344CB8AC3E}">
        <p14:creationId xmlns:p14="http://schemas.microsoft.com/office/powerpoint/2010/main" val="2102146978"/>
      </p:ext>
    </p:extLst>
  </p:cSld>
  <p:clrMapOvr>
    <a:overrideClrMapping bg1="dk1" tx1="lt1" bg2="dk2" tx2="lt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32" name="Rectangle 16">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1959758-AFCC-D80E-B015-CF1F43A62E4A}"/>
              </a:ext>
            </a:extLst>
          </p:cNvPr>
          <p:cNvSpPr>
            <a:spLocks noGrp="1"/>
          </p:cNvSpPr>
          <p:nvPr>
            <p:ph type="title"/>
          </p:nvPr>
        </p:nvSpPr>
        <p:spPr>
          <a:xfrm>
            <a:off x="833002" y="365125"/>
            <a:ext cx="10520702" cy="1325563"/>
          </a:xfrm>
        </p:spPr>
        <p:txBody>
          <a:bodyPr>
            <a:normAutofit/>
          </a:bodyPr>
          <a:lstStyle/>
          <a:p>
            <a:r>
              <a:rPr lang="en-US">
                <a:solidFill>
                  <a:srgbClr val="FFFFFF"/>
                </a:solidFill>
              </a:rPr>
              <a:t>Conclusion:</a:t>
            </a:r>
          </a:p>
        </p:txBody>
      </p:sp>
      <p:sp>
        <p:nvSpPr>
          <p:cNvPr id="3" name="Content Placeholder 2">
            <a:extLst>
              <a:ext uri="{FF2B5EF4-FFF2-40B4-BE49-F238E27FC236}">
                <a16:creationId xmlns:a16="http://schemas.microsoft.com/office/drawing/2014/main" id="{9AD92BC3-D8FD-6862-45FE-C7101D5D0E63}"/>
              </a:ext>
            </a:extLst>
          </p:cNvPr>
          <p:cNvSpPr>
            <a:spLocks noGrp="1"/>
          </p:cNvSpPr>
          <p:nvPr>
            <p:ph idx="1"/>
          </p:nvPr>
        </p:nvSpPr>
        <p:spPr>
          <a:xfrm>
            <a:off x="838201" y="2022601"/>
            <a:ext cx="10515598" cy="4154361"/>
          </a:xfrm>
        </p:spPr>
        <p:txBody>
          <a:bodyPr>
            <a:normAutofit/>
          </a:bodyPr>
          <a:lstStyle/>
          <a:p>
            <a:r>
              <a:rPr lang="en-US" sz="2000" dirty="0">
                <a:solidFill>
                  <a:srgbClr val="FFFFFF"/>
                </a:solidFill>
              </a:rPr>
              <a:t>If you were going to invest in Bitcoin, you have probably missed your window </a:t>
            </a:r>
            <a:r>
              <a:rPr lang="en-US" sz="2000" dirty="0">
                <a:solidFill>
                  <a:srgbClr val="FFFFFF"/>
                </a:solidFill>
                <a:sym typeface="Wingdings" panose="05000000000000000000" pitchFamily="2" charset="2"/>
              </a:rPr>
              <a:t></a:t>
            </a:r>
          </a:p>
          <a:p>
            <a:endParaRPr lang="en-US" sz="2000" dirty="0">
              <a:solidFill>
                <a:srgbClr val="FFFFFF"/>
              </a:solidFill>
              <a:sym typeface="Wingdings" panose="05000000000000000000" pitchFamily="2" charset="2"/>
            </a:endParaRPr>
          </a:p>
          <a:p>
            <a:r>
              <a:rPr lang="en-US" sz="2000" dirty="0">
                <a:solidFill>
                  <a:srgbClr val="FFFFFF"/>
                </a:solidFill>
              </a:rPr>
              <a:t>With the learning of OOP, I am now able to create more complex functions which can accomplish more than what was learned in structured programming.</a:t>
            </a:r>
          </a:p>
          <a:p>
            <a:r>
              <a:rPr lang="en-US" sz="2000" dirty="0">
                <a:solidFill>
                  <a:srgbClr val="FFFFFF"/>
                </a:solidFill>
              </a:rPr>
              <a:t>Given the ability to turn console applications into graphical user interfaces so it has more access.</a:t>
            </a:r>
          </a:p>
          <a:p>
            <a:r>
              <a:rPr lang="en-US" sz="2000" dirty="0">
                <a:solidFill>
                  <a:srgbClr val="FFFFFF"/>
                </a:solidFill>
              </a:rPr>
              <a:t>Being able to import live historical data into the program and the program does the rest.</a:t>
            </a:r>
          </a:p>
          <a:p>
            <a:pPr marL="0" indent="0">
              <a:buNone/>
            </a:pPr>
            <a:endParaRPr lang="en-US" sz="2000" dirty="0">
              <a:solidFill>
                <a:srgbClr val="FFFFFF"/>
              </a:solidFill>
            </a:endParaRPr>
          </a:p>
          <a:p>
            <a:pPr marL="0" indent="0">
              <a:buNone/>
            </a:pPr>
            <a:r>
              <a:rPr lang="en-US" sz="2000" dirty="0">
                <a:solidFill>
                  <a:srgbClr val="FFFFFF"/>
                </a:solidFill>
              </a:rPr>
              <a:t>These are just some of the newly found skills that I have obtained. With this knowledge, I will continue to assemble programs and push myself to the limits of my knowledge.</a:t>
            </a:r>
          </a:p>
        </p:txBody>
      </p:sp>
    </p:spTree>
    <p:extLst>
      <p:ext uri="{BB962C8B-B14F-4D97-AF65-F5344CB8AC3E}">
        <p14:creationId xmlns:p14="http://schemas.microsoft.com/office/powerpoint/2010/main" val="368219520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Program</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Screen shot of Python program running successfully. </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pic>
        <p:nvPicPr>
          <p:cNvPr id="8" name="Picture 7">
            <a:extLst>
              <a:ext uri="{FF2B5EF4-FFF2-40B4-BE49-F238E27FC236}">
                <a16:creationId xmlns:a16="http://schemas.microsoft.com/office/drawing/2014/main" id="{D0063EAE-A663-5FB2-83CC-5711C8ACC511}"/>
              </a:ext>
            </a:extLst>
          </p:cNvPr>
          <p:cNvPicPr>
            <a:picLocks noChangeAspect="1"/>
          </p:cNvPicPr>
          <p:nvPr/>
        </p:nvPicPr>
        <p:blipFill rotWithShape="1">
          <a:blip r:embed="rId2"/>
          <a:srcRect l="125" t="2913" r="-162" b="6180"/>
          <a:stretch/>
        </p:blipFill>
        <p:spPr>
          <a:xfrm>
            <a:off x="3497673" y="2643723"/>
            <a:ext cx="8244491" cy="4214277"/>
          </a:xfrm>
          <a:prstGeom prst="rect">
            <a:avLst/>
          </a:prstGeom>
        </p:spPr>
      </p:pic>
    </p:spTree>
    <p:extLst>
      <p:ext uri="{BB962C8B-B14F-4D97-AF65-F5344CB8AC3E}">
        <p14:creationId xmlns:p14="http://schemas.microsoft.com/office/powerpoint/2010/main" val="306461853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19244BE-26E5-745A-6FC5-5047B2359E33}"/>
              </a:ext>
            </a:extLst>
          </p:cNvPr>
          <p:cNvSpPr>
            <a:spLocks noGrp="1"/>
          </p:cNvSpPr>
          <p:nvPr>
            <p:ph type="title"/>
          </p:nvPr>
        </p:nvSpPr>
        <p:spPr>
          <a:xfrm>
            <a:off x="833002" y="365125"/>
            <a:ext cx="10520702" cy="1325563"/>
          </a:xfrm>
        </p:spPr>
        <p:txBody>
          <a:bodyPr vert="horz" lIns="91440" tIns="45720" rIns="91440" bIns="45720" rtlCol="0" anchor="ctr">
            <a:normAutofit/>
          </a:bodyPr>
          <a:lstStyle/>
          <a:p>
            <a:r>
              <a:rPr lang="en-US" sz="4400" kern="1200" dirty="0">
                <a:solidFill>
                  <a:srgbClr val="FFFFFF"/>
                </a:solidFill>
                <a:latin typeface="+mj-lt"/>
                <a:ea typeface="+mj-ea"/>
                <a:cs typeface="+mj-cs"/>
              </a:rPr>
              <a:t>Reflection:</a:t>
            </a:r>
          </a:p>
        </p:txBody>
      </p:sp>
      <p:sp>
        <p:nvSpPr>
          <p:cNvPr id="4" name="Text Placeholder 3">
            <a:extLst>
              <a:ext uri="{FF2B5EF4-FFF2-40B4-BE49-F238E27FC236}">
                <a16:creationId xmlns:a16="http://schemas.microsoft.com/office/drawing/2014/main" id="{215D228C-D040-696E-08A5-B84D67BE992F}"/>
              </a:ext>
            </a:extLst>
          </p:cNvPr>
          <p:cNvSpPr>
            <a:spLocks noGrp="1"/>
          </p:cNvSpPr>
          <p:nvPr>
            <p:ph type="body" sz="half" idx="2"/>
          </p:nvPr>
        </p:nvSpPr>
        <p:spPr>
          <a:xfrm>
            <a:off x="838201" y="2022601"/>
            <a:ext cx="10515598" cy="4154361"/>
          </a:xfrm>
        </p:spPr>
        <p:txBody>
          <a:bodyPr vert="horz" lIns="91440" tIns="45720" rIns="91440" bIns="45720" rtlCol="0">
            <a:normAutofit/>
          </a:bodyPr>
          <a:lstStyle/>
          <a:p>
            <a:pPr indent="-228600">
              <a:buFont typeface="Arial" panose="020B0604020202020204" pitchFamily="34" charset="0"/>
              <a:buChar char="•"/>
            </a:pPr>
            <a:r>
              <a:rPr lang="en-US" sz="2000" dirty="0">
                <a:solidFill>
                  <a:srgbClr val="FFFFFF"/>
                </a:solidFill>
              </a:rPr>
              <a:t>What I learned is that structured programming is more straightforward than OOP. OOP is used for more complexed programming.</a:t>
            </a:r>
          </a:p>
        </p:txBody>
      </p:sp>
    </p:spTree>
    <p:extLst>
      <p:ext uri="{BB962C8B-B14F-4D97-AF65-F5344CB8AC3E}">
        <p14:creationId xmlns:p14="http://schemas.microsoft.com/office/powerpoint/2010/main" val="23361883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AD8BD7AA-000F-4149-9FF6-E8DB2DE6F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9792587" cy="6858000"/>
          </a:xfrm>
          <a:custGeom>
            <a:avLst/>
            <a:gdLst>
              <a:gd name="connsiteX0" fmla="*/ 9792587 w 9792587"/>
              <a:gd name="connsiteY0" fmla="*/ 0 h 6858000"/>
              <a:gd name="connsiteX1" fmla="*/ 2339431 w 9792587"/>
              <a:gd name="connsiteY1" fmla="*/ 0 h 6858000"/>
              <a:gd name="connsiteX2" fmla="*/ 2190696 w 9792587"/>
              <a:gd name="connsiteY2" fmla="*/ 145339 h 6858000"/>
              <a:gd name="connsiteX3" fmla="*/ 0 w 9792587"/>
              <a:gd name="connsiteY3" fmla="*/ 5565888 h 6858000"/>
              <a:gd name="connsiteX4" fmla="*/ 79127 w 9792587"/>
              <a:gd name="connsiteY4" fmla="*/ 6681235 h 6858000"/>
              <a:gd name="connsiteX5" fmla="*/ 108694 w 9792587"/>
              <a:gd name="connsiteY5" fmla="*/ 6858000 h 6858000"/>
              <a:gd name="connsiteX6" fmla="*/ 9792587 w 97925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92587" h="6858000">
                <a:moveTo>
                  <a:pt x="9792587" y="0"/>
                </a:moveTo>
                <a:lnTo>
                  <a:pt x="2339431" y="0"/>
                </a:lnTo>
                <a:lnTo>
                  <a:pt x="2190696" y="145339"/>
                </a:lnTo>
                <a:cubicBezTo>
                  <a:pt x="834428" y="1548908"/>
                  <a:pt x="0" y="3459953"/>
                  <a:pt x="0" y="5565888"/>
                </a:cubicBezTo>
                <a:cubicBezTo>
                  <a:pt x="0" y="5944579"/>
                  <a:pt x="26981" y="6316967"/>
                  <a:pt x="79127" y="6681235"/>
                </a:cubicBezTo>
                <a:lnTo>
                  <a:pt x="108694" y="6858000"/>
                </a:lnTo>
                <a:lnTo>
                  <a:pt x="9792587" y="685800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35">
            <a:extLst>
              <a:ext uri="{FF2B5EF4-FFF2-40B4-BE49-F238E27FC236}">
                <a16:creationId xmlns:a16="http://schemas.microsoft.com/office/drawing/2014/main" id="{54A4A823-72DC-4BA8-8157-D36A8939A2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9492529" cy="6858000"/>
          </a:xfrm>
          <a:custGeom>
            <a:avLst/>
            <a:gdLst>
              <a:gd name="connsiteX0" fmla="*/ 9492529 w 9492529"/>
              <a:gd name="connsiteY0" fmla="*/ 0 h 6858000"/>
              <a:gd name="connsiteX1" fmla="*/ 2472310 w 9492529"/>
              <a:gd name="connsiteY1" fmla="*/ 0 h 6858000"/>
              <a:gd name="connsiteX2" fmla="*/ 2157501 w 9492529"/>
              <a:gd name="connsiteY2" fmla="*/ 301488 h 6858000"/>
              <a:gd name="connsiteX3" fmla="*/ 0 w 9492529"/>
              <a:gd name="connsiteY3" fmla="*/ 5565888 h 6858000"/>
              <a:gd name="connsiteX4" fmla="*/ 76084 w 9492529"/>
              <a:gd name="connsiteY4" fmla="*/ 6638337 h 6858000"/>
              <a:gd name="connsiteX5" fmla="*/ 112827 w 9492529"/>
              <a:gd name="connsiteY5" fmla="*/ 6858000 h 6858000"/>
              <a:gd name="connsiteX6" fmla="*/ 9492529 w 9492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92529" h="6858000">
                <a:moveTo>
                  <a:pt x="9492529" y="0"/>
                </a:moveTo>
                <a:lnTo>
                  <a:pt x="2472310" y="0"/>
                </a:lnTo>
                <a:lnTo>
                  <a:pt x="2157501" y="301488"/>
                </a:lnTo>
                <a:cubicBezTo>
                  <a:pt x="823309" y="1655711"/>
                  <a:pt x="0" y="3514654"/>
                  <a:pt x="0" y="5565888"/>
                </a:cubicBezTo>
                <a:cubicBezTo>
                  <a:pt x="0" y="5930014"/>
                  <a:pt x="25944" y="6288079"/>
                  <a:pt x="76084" y="6638337"/>
                </a:cubicBezTo>
                <a:lnTo>
                  <a:pt x="112827" y="6858000"/>
                </a:lnTo>
                <a:lnTo>
                  <a:pt x="9492529" y="685800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EF70E2A-A4F8-4AFE-70B5-2449CAD0D86B}"/>
              </a:ext>
            </a:extLst>
          </p:cNvPr>
          <p:cNvSpPr>
            <a:spLocks noGrp="1"/>
          </p:cNvSpPr>
          <p:nvPr>
            <p:ph type="title"/>
          </p:nvPr>
        </p:nvSpPr>
        <p:spPr>
          <a:xfrm>
            <a:off x="804672" y="1445494"/>
            <a:ext cx="7165235" cy="1288238"/>
          </a:xfrm>
        </p:spPr>
        <p:txBody>
          <a:bodyPr vert="horz" lIns="91440" tIns="45720" rIns="91440" bIns="45720" rtlCol="0" anchor="ctr">
            <a:normAutofit/>
          </a:bodyPr>
          <a:lstStyle/>
          <a:p>
            <a:r>
              <a:rPr lang="en-US" sz="4400" kern="1200">
                <a:solidFill>
                  <a:schemeClr val="tx1"/>
                </a:solidFill>
                <a:latin typeface="+mj-lt"/>
                <a:ea typeface="+mj-ea"/>
                <a:cs typeface="+mj-cs"/>
              </a:rPr>
              <a:t>Objective 2</a:t>
            </a:r>
          </a:p>
        </p:txBody>
      </p:sp>
      <p:sp>
        <p:nvSpPr>
          <p:cNvPr id="17" name="Text Placeholder 3">
            <a:extLst>
              <a:ext uri="{FF2B5EF4-FFF2-40B4-BE49-F238E27FC236}">
                <a16:creationId xmlns:a16="http://schemas.microsoft.com/office/drawing/2014/main" id="{8F334B7A-218E-93E6-BECB-36795D247A79}"/>
              </a:ext>
            </a:extLst>
          </p:cNvPr>
          <p:cNvSpPr>
            <a:spLocks noGrp="1"/>
          </p:cNvSpPr>
          <p:nvPr>
            <p:ph type="body" sz="half" idx="2"/>
          </p:nvPr>
        </p:nvSpPr>
        <p:spPr>
          <a:xfrm>
            <a:off x="804671" y="2897372"/>
            <a:ext cx="7860863" cy="3152553"/>
          </a:xfrm>
        </p:spPr>
        <p:txBody>
          <a:bodyPr vert="horz" lIns="91440" tIns="45720" rIns="91440" bIns="45720" rtlCol="0" anchor="t">
            <a:normAutofit/>
          </a:bodyPr>
          <a:lstStyle/>
          <a:p>
            <a:pPr indent="-228600">
              <a:buFont typeface="Arial" panose="020B0604020202020204" pitchFamily="34" charset="0"/>
              <a:buChar char="•"/>
            </a:pPr>
            <a:r>
              <a:rPr lang="en-US" sz="2400"/>
              <a:t>Create a class diagram using Visio, then create that diagram using Python. Test to make sure the program works accordingly.</a:t>
            </a:r>
          </a:p>
        </p:txBody>
      </p:sp>
    </p:spTree>
    <p:extLst>
      <p:ext uri="{BB962C8B-B14F-4D97-AF65-F5344CB8AC3E}">
        <p14:creationId xmlns:p14="http://schemas.microsoft.com/office/powerpoint/2010/main" val="3292828284"/>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Class Diagram</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Paste your Visio Class Diagram</a:t>
            </a:r>
          </a:p>
          <a:p>
            <a:pPr indent="-228600">
              <a:buFont typeface="Arial" panose="020B0604020202020204" pitchFamily="34" charset="0"/>
              <a:buChar char="•"/>
            </a:pPr>
            <a:endParaRPr lang="en-US" sz="2000"/>
          </a:p>
          <a:p>
            <a:pPr indent="-228600">
              <a:buFont typeface="Arial" panose="020B0604020202020204" pitchFamily="34" charset="0"/>
              <a:buChar char="•"/>
            </a:pPr>
            <a:endParaRPr lang="en-US" sz="2000"/>
          </a:p>
        </p:txBody>
      </p:sp>
      <p:pic>
        <p:nvPicPr>
          <p:cNvPr id="4" name="Picture 3">
            <a:extLst>
              <a:ext uri="{FF2B5EF4-FFF2-40B4-BE49-F238E27FC236}">
                <a16:creationId xmlns:a16="http://schemas.microsoft.com/office/drawing/2014/main" id="{A6B5393D-7929-AEF4-17F5-E704D10A53E1}"/>
              </a:ext>
            </a:extLst>
          </p:cNvPr>
          <p:cNvPicPr>
            <a:picLocks noChangeAspect="1"/>
          </p:cNvPicPr>
          <p:nvPr/>
        </p:nvPicPr>
        <p:blipFill>
          <a:blip r:embed="rId2"/>
          <a:stretch>
            <a:fillRect/>
          </a:stretch>
        </p:blipFill>
        <p:spPr>
          <a:xfrm>
            <a:off x="5407360" y="2995760"/>
            <a:ext cx="5946344" cy="2863864"/>
          </a:xfrm>
          <a:prstGeom prst="rect">
            <a:avLst/>
          </a:prstGeom>
        </p:spPr>
      </p:pic>
    </p:spTree>
    <p:extLst>
      <p:ext uri="{BB962C8B-B14F-4D97-AF65-F5344CB8AC3E}">
        <p14:creationId xmlns:p14="http://schemas.microsoft.com/office/powerpoint/2010/main" val="3577913374"/>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Class Code</a:t>
            </a:r>
          </a:p>
        </p:txBody>
      </p:sp>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Screen Shot of your stock_class.py file.</a:t>
            </a:r>
          </a:p>
          <a:p>
            <a:pPr indent="-228600">
              <a:buFont typeface="Arial" panose="020B0604020202020204" pitchFamily="34" charset="0"/>
              <a:buChar char="•"/>
            </a:pPr>
            <a:endParaRPr lang="en-US" sz="2000"/>
          </a:p>
        </p:txBody>
      </p:sp>
      <p:pic>
        <p:nvPicPr>
          <p:cNvPr id="4" name="Picture 3">
            <a:extLst>
              <a:ext uri="{FF2B5EF4-FFF2-40B4-BE49-F238E27FC236}">
                <a16:creationId xmlns:a16="http://schemas.microsoft.com/office/drawing/2014/main" id="{F103449A-3CFE-228C-DE69-31DB1A41D3D8}"/>
              </a:ext>
            </a:extLst>
          </p:cNvPr>
          <p:cNvPicPr>
            <a:picLocks noChangeAspect="1"/>
          </p:cNvPicPr>
          <p:nvPr/>
        </p:nvPicPr>
        <p:blipFill>
          <a:blip r:embed="rId2"/>
          <a:stretch>
            <a:fillRect/>
          </a:stretch>
        </p:blipFill>
        <p:spPr>
          <a:xfrm>
            <a:off x="5806809" y="2587180"/>
            <a:ext cx="5546895" cy="3589782"/>
          </a:xfrm>
          <a:prstGeom prst="rect">
            <a:avLst/>
          </a:prstGeom>
        </p:spPr>
      </p:pic>
    </p:spTree>
    <p:extLst>
      <p:ext uri="{BB962C8B-B14F-4D97-AF65-F5344CB8AC3E}">
        <p14:creationId xmlns:p14="http://schemas.microsoft.com/office/powerpoint/2010/main" val="185730846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5FCF965-A9E4-4FB1-BE6E-F3F2689FD91F}"/>
              </a:ext>
            </a:extLst>
          </p:cNvPr>
          <p:cNvSpPr>
            <a:spLocks noGrp="1"/>
          </p:cNvSpPr>
          <p:nvPr>
            <p:ph type="title"/>
          </p:nvPr>
        </p:nvSpPr>
        <p:spPr>
          <a:xfrm>
            <a:off x="833002" y="448253"/>
            <a:ext cx="10520702" cy="1325563"/>
          </a:xfrm>
        </p:spPr>
        <p:txBody>
          <a:bodyPr vert="horz" lIns="91440" tIns="45720" rIns="91440" bIns="45720" rtlCol="0" anchor="ctr">
            <a:normAutofit/>
          </a:bodyPr>
          <a:lstStyle/>
          <a:p>
            <a:r>
              <a:rPr lang="en-US" sz="4400" kern="1200">
                <a:solidFill>
                  <a:schemeClr val="tx1"/>
                </a:solidFill>
                <a:latin typeface="+mj-lt"/>
                <a:ea typeface="+mj-ea"/>
                <a:cs typeface="+mj-cs"/>
              </a:rPr>
              <a:t>Unit Test</a:t>
            </a:r>
          </a:p>
        </p:txBody>
      </p:sp>
      <p:sp>
        <p:nvSpPr>
          <p:cNvPr id="7" name="Text Placeholder 6">
            <a:extLst>
              <a:ext uri="{FF2B5EF4-FFF2-40B4-BE49-F238E27FC236}">
                <a16:creationId xmlns:a16="http://schemas.microsoft.com/office/drawing/2014/main" id="{93A4691B-2D9F-4647-9D3E-42EE87623D59}"/>
              </a:ext>
            </a:extLst>
          </p:cNvPr>
          <p:cNvSpPr>
            <a:spLocks noGrp="1"/>
          </p:cNvSpPr>
          <p:nvPr>
            <p:ph type="body" sz="half" idx="2"/>
          </p:nvPr>
        </p:nvSpPr>
        <p:spPr>
          <a:xfrm>
            <a:off x="838200" y="2191807"/>
            <a:ext cx="4936067" cy="3985155"/>
          </a:xfrm>
        </p:spPr>
        <p:txBody>
          <a:bodyPr vert="horz" lIns="91440" tIns="45720" rIns="91440" bIns="45720" rtlCol="0">
            <a:normAutofit/>
          </a:bodyPr>
          <a:lstStyle/>
          <a:p>
            <a:pPr indent="-228600">
              <a:buFont typeface="Arial" panose="020B0604020202020204" pitchFamily="34" charset="0"/>
              <a:buChar char="•"/>
            </a:pPr>
            <a:r>
              <a:rPr lang="en-US" sz="2000"/>
              <a:t>Screen Shot of your successful unit test.</a:t>
            </a:r>
          </a:p>
          <a:p>
            <a:pPr indent="-228600">
              <a:buFont typeface="Arial" panose="020B0604020202020204" pitchFamily="34" charset="0"/>
              <a:buChar char="•"/>
            </a:pPr>
            <a:endParaRPr lang="en-US" sz="2000"/>
          </a:p>
        </p:txBody>
      </p:sp>
      <p:pic>
        <p:nvPicPr>
          <p:cNvPr id="4" name="Picture 3">
            <a:extLst>
              <a:ext uri="{FF2B5EF4-FFF2-40B4-BE49-F238E27FC236}">
                <a16:creationId xmlns:a16="http://schemas.microsoft.com/office/drawing/2014/main" id="{DCEF4406-70CA-1F3A-23D0-D78E2B448314}"/>
              </a:ext>
            </a:extLst>
          </p:cNvPr>
          <p:cNvPicPr>
            <a:picLocks noChangeAspect="1"/>
          </p:cNvPicPr>
          <p:nvPr/>
        </p:nvPicPr>
        <p:blipFill rotWithShape="1">
          <a:blip r:embed="rId2"/>
          <a:srcRect l="780" t="2124" b="1"/>
          <a:stretch/>
        </p:blipFill>
        <p:spPr>
          <a:xfrm>
            <a:off x="5383763" y="3135086"/>
            <a:ext cx="5969941" cy="2640563"/>
          </a:xfrm>
          <a:prstGeom prst="rect">
            <a:avLst/>
          </a:prstGeom>
        </p:spPr>
      </p:pic>
    </p:spTree>
    <p:extLst>
      <p:ext uri="{BB962C8B-B14F-4D97-AF65-F5344CB8AC3E}">
        <p14:creationId xmlns:p14="http://schemas.microsoft.com/office/powerpoint/2010/main" val="281182762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48143F8314EA44AB6F59DB8829AAED" ma:contentTypeVersion="5" ma:contentTypeDescription="Create a new document." ma:contentTypeScope="" ma:versionID="202ae344aa3996089e4004a89ba75058">
  <xsd:schema xmlns:xsd="http://www.w3.org/2001/XMLSchema" xmlns:xs="http://www.w3.org/2001/XMLSchema" xmlns:p="http://schemas.microsoft.com/office/2006/metadata/properties" xmlns:ns3="3c93b162-1522-4149-bab9-5c0ccc096a55" xmlns:ns4="eb815d4d-8c17-4fee-9ede-7d04ad6249fe" targetNamespace="http://schemas.microsoft.com/office/2006/metadata/properties" ma:root="true" ma:fieldsID="38bc0aa0fa4e786b9a59b6ff81ab5aaf" ns3:_="" ns4:_="">
    <xsd:import namespace="3c93b162-1522-4149-bab9-5c0ccc096a55"/>
    <xsd:import namespace="eb815d4d-8c17-4fee-9ede-7d04ad6249f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93b162-1522-4149-bab9-5c0ccc096a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b815d4d-8c17-4fee-9ede-7d04ad6249f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9DFD20-7B4F-4F9F-9FD4-5D06650480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93b162-1522-4149-bab9-5c0ccc096a55"/>
    <ds:schemaRef ds:uri="eb815d4d-8c17-4fee-9ede-7d04ad6249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58558F-E676-4D96-8AB2-5AD02487605D}">
  <ds:schemaRefs>
    <ds:schemaRef ds:uri="http://schemas.microsoft.com/sharepoint/v3/contenttype/forms"/>
  </ds:schemaRefs>
</ds:datastoreItem>
</file>

<file path=customXml/itemProps3.xml><?xml version="1.0" encoding="utf-8"?>
<ds:datastoreItem xmlns:ds="http://schemas.openxmlformats.org/officeDocument/2006/customXml" ds:itemID="{684D7B0B-4E48-4ADE-9E47-7592424CF162}">
  <ds:schemaRefs>
    <ds:schemaRef ds:uri="3c93b162-1522-4149-bab9-5c0ccc096a55"/>
    <ds:schemaRef ds:uri="http://schemas.microsoft.com/office/2006/documentManagement/types"/>
    <ds:schemaRef ds:uri="http://schemas.openxmlformats.org/package/2006/metadata/core-properties"/>
    <ds:schemaRef ds:uri="eb815d4d-8c17-4fee-9ede-7d04ad6249fe"/>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417</TotalTime>
  <Words>674</Words>
  <Application>Microsoft Office PowerPoint</Application>
  <PresentationFormat>Widescreen</PresentationFormat>
  <Paragraphs>86</Paragraphs>
  <Slides>34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34</vt:i4>
      </vt:variant>
    </vt:vector>
  </HeadingPairs>
  <TitlesOfParts>
    <vt:vector size="39" baseType="lpstr">
      <vt:lpstr>Arial</vt:lpstr>
      <vt:lpstr>Calibri</vt:lpstr>
      <vt:lpstr>Calibri Light</vt:lpstr>
      <vt:lpstr>Office Theme</vt:lpstr>
      <vt:lpstr>Office Theme</vt:lpstr>
      <vt:lpstr>Object-orientated Programming</vt:lpstr>
      <vt:lpstr>Introduction</vt:lpstr>
      <vt:lpstr>Objective 1</vt:lpstr>
      <vt:lpstr>Program</vt:lpstr>
      <vt:lpstr>Reflection:</vt:lpstr>
      <vt:lpstr>Objective 2</vt:lpstr>
      <vt:lpstr>Class Diagram</vt:lpstr>
      <vt:lpstr>Class Code</vt:lpstr>
      <vt:lpstr>Unit Test</vt:lpstr>
      <vt:lpstr>Reflection:</vt:lpstr>
      <vt:lpstr>Objective 3</vt:lpstr>
      <vt:lpstr>Adding a Stock</vt:lpstr>
      <vt:lpstr>Listing 3 Stocks</vt:lpstr>
      <vt:lpstr>Daily Data</vt:lpstr>
      <vt:lpstr>Reflection:</vt:lpstr>
      <vt:lpstr>Objective 4</vt:lpstr>
      <vt:lpstr>Inherited classes</vt:lpstr>
      <vt:lpstr>Unit Tests</vt:lpstr>
      <vt:lpstr>Stock menu program</vt:lpstr>
      <vt:lpstr>Reflection:</vt:lpstr>
      <vt:lpstr>Objective 5</vt:lpstr>
      <vt:lpstr>Chart</vt:lpstr>
      <vt:lpstr>Reflection:</vt:lpstr>
      <vt:lpstr>Objective 6</vt:lpstr>
      <vt:lpstr>File</vt:lpstr>
      <vt:lpstr>Importing data</vt:lpstr>
      <vt:lpstr>Reflection:</vt:lpstr>
      <vt:lpstr>Objective 8</vt:lpstr>
      <vt:lpstr>Stocks in GUI</vt:lpstr>
      <vt:lpstr>History Tab</vt:lpstr>
      <vt:lpstr>Report Complete</vt:lpstr>
      <vt:lpstr>Reflection:</vt:lpstr>
      <vt:lpstr>Career Skills Developed:</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Object-orientated Programming</dc:title>
  <dc:creator>Jones, Nicholas</dc:creator>
  <cp:lastModifiedBy>Jones, Nicholas</cp:lastModifiedBy>
  <cp:revision>2</cp:revision>
  <dcterms:created xsi:type="dcterms:W3CDTF">2022-10-20T13:24:37Z</dcterms:created>
  <dcterms:modified xsi:type="dcterms:W3CDTF">2022-10-20T20:21:43Z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0x0101003A48143F8314EA44AB6F59DB8829AAED</vt:lpwstr>
  </property>
</Properties>
</file>