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4" r:id="rId6"/>
    <p:sldId id="297" r:id="rId7"/>
    <p:sldId id="261" r:id="rId8"/>
    <p:sldId id="267" r:id="rId9"/>
    <p:sldId id="270" r:id="rId10"/>
    <p:sldId id="290" r:id="rId11"/>
    <p:sldId id="271" r:id="rId12"/>
    <p:sldId id="272" r:id="rId13"/>
    <p:sldId id="273" r:id="rId14"/>
    <p:sldId id="274" r:id="rId15"/>
    <p:sldId id="275" r:id="rId16"/>
    <p:sldId id="276" r:id="rId17"/>
    <p:sldId id="291" r:id="rId18"/>
    <p:sldId id="277" r:id="rId19"/>
    <p:sldId id="278" r:id="rId20"/>
    <p:sldId id="279" r:id="rId21"/>
    <p:sldId id="280" r:id="rId22"/>
    <p:sldId id="292" r:id="rId23"/>
    <p:sldId id="285" r:id="rId24"/>
    <p:sldId id="286" r:id="rId25"/>
    <p:sldId id="287" r:id="rId26"/>
    <p:sldId id="288" r:id="rId27"/>
    <p:sldId id="293" r:id="rId28"/>
    <p:sldId id="281" r:id="rId29"/>
    <p:sldId id="282" r:id="rId30"/>
    <p:sldId id="283" r:id="rId31"/>
    <p:sldId id="284" r:id="rId32"/>
    <p:sldId id="296" r:id="rId33"/>
    <p:sldId id="298" r:id="rId34"/>
    <p:sldId id="299" r:id="rId35"/>
    <p:sldId id="295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9D15ED-D6D2-4E2E-A7D1-80005CC142E4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D520F3E-7ADE-4FBF-AABB-90D3E53E1B38}">
      <dgm:prSet/>
      <dgm:spPr/>
      <dgm:t>
        <a:bodyPr/>
        <a:lstStyle/>
        <a:p>
          <a:r>
            <a:rPr lang="en-US"/>
            <a:t>Able to create, deploy, and verify connectivity of VM’s</a:t>
          </a:r>
        </a:p>
      </dgm:t>
    </dgm:pt>
    <dgm:pt modelId="{BCE4CBB6-8068-4B0C-A930-FDFAB5E2620F}" type="parTrans" cxnId="{F22EA858-3814-4B9B-AEE0-041975777472}">
      <dgm:prSet/>
      <dgm:spPr/>
      <dgm:t>
        <a:bodyPr/>
        <a:lstStyle/>
        <a:p>
          <a:endParaRPr lang="en-US"/>
        </a:p>
      </dgm:t>
    </dgm:pt>
    <dgm:pt modelId="{4A7A3163-68F2-4192-AD9C-B78E7A522681}" type="sibTrans" cxnId="{F22EA858-3814-4B9B-AEE0-041975777472}">
      <dgm:prSet/>
      <dgm:spPr/>
      <dgm:t>
        <a:bodyPr/>
        <a:lstStyle/>
        <a:p>
          <a:endParaRPr lang="en-US"/>
        </a:p>
      </dgm:t>
    </dgm:pt>
    <dgm:pt modelId="{3C6BDFAD-0CD3-4FFF-B490-EEF088FA3F07}">
      <dgm:prSet/>
      <dgm:spPr/>
      <dgm:t>
        <a:bodyPr/>
        <a:lstStyle/>
        <a:p>
          <a:r>
            <a:rPr lang="en-US"/>
            <a:t>Navigating the Azure portal</a:t>
          </a:r>
        </a:p>
      </dgm:t>
    </dgm:pt>
    <dgm:pt modelId="{85AA8867-1CC1-4E6D-9A71-37E62E0A5E91}" type="parTrans" cxnId="{AD6AE17C-8943-479B-AC13-D38EAFDE80BC}">
      <dgm:prSet/>
      <dgm:spPr/>
      <dgm:t>
        <a:bodyPr/>
        <a:lstStyle/>
        <a:p>
          <a:endParaRPr lang="en-US"/>
        </a:p>
      </dgm:t>
    </dgm:pt>
    <dgm:pt modelId="{AD621685-176D-4AE8-8B3F-051174A43862}" type="sibTrans" cxnId="{AD6AE17C-8943-479B-AC13-D38EAFDE80BC}">
      <dgm:prSet/>
      <dgm:spPr/>
      <dgm:t>
        <a:bodyPr/>
        <a:lstStyle/>
        <a:p>
          <a:endParaRPr lang="en-US"/>
        </a:p>
      </dgm:t>
    </dgm:pt>
    <dgm:pt modelId="{DE05E7D1-0357-44AE-B5E3-ABE7E0FB5759}">
      <dgm:prSet/>
      <dgm:spPr/>
      <dgm:t>
        <a:bodyPr/>
        <a:lstStyle/>
        <a:p>
          <a:r>
            <a:rPr lang="en-US"/>
            <a:t>Creating alerts for VM’s and monitoring those alerts when triggered.</a:t>
          </a:r>
        </a:p>
      </dgm:t>
    </dgm:pt>
    <dgm:pt modelId="{67A58779-3BA3-41DF-A8F4-83399757B4B6}" type="parTrans" cxnId="{55C7CE8D-6E29-43E5-84B0-8D30FA0983B1}">
      <dgm:prSet/>
      <dgm:spPr/>
      <dgm:t>
        <a:bodyPr/>
        <a:lstStyle/>
        <a:p>
          <a:endParaRPr lang="en-US"/>
        </a:p>
      </dgm:t>
    </dgm:pt>
    <dgm:pt modelId="{BCEF17EE-21E3-4687-BCBA-6F6C110EFA98}" type="sibTrans" cxnId="{55C7CE8D-6E29-43E5-84B0-8D30FA0983B1}">
      <dgm:prSet/>
      <dgm:spPr/>
      <dgm:t>
        <a:bodyPr/>
        <a:lstStyle/>
        <a:p>
          <a:endParaRPr lang="en-US"/>
        </a:p>
      </dgm:t>
    </dgm:pt>
    <dgm:pt modelId="{2726E5DA-A91C-46FA-81C2-F083C2C6273A}">
      <dgm:prSet/>
      <dgm:spPr/>
      <dgm:t>
        <a:bodyPr/>
        <a:lstStyle/>
        <a:p>
          <a:r>
            <a:rPr lang="en-US"/>
            <a:t>Able to remove VM’s that are no longer of use.</a:t>
          </a:r>
        </a:p>
      </dgm:t>
    </dgm:pt>
    <dgm:pt modelId="{B18F997F-5ED7-4A8E-8039-A8F27E12803E}" type="parTrans" cxnId="{A520D00A-2301-4BCE-8210-ADDE70C0441F}">
      <dgm:prSet/>
      <dgm:spPr/>
      <dgm:t>
        <a:bodyPr/>
        <a:lstStyle/>
        <a:p>
          <a:endParaRPr lang="en-US"/>
        </a:p>
      </dgm:t>
    </dgm:pt>
    <dgm:pt modelId="{BBA1DE9B-9655-4F79-8022-DD16EDC859DB}" type="sibTrans" cxnId="{A520D00A-2301-4BCE-8210-ADDE70C0441F}">
      <dgm:prSet/>
      <dgm:spPr/>
      <dgm:t>
        <a:bodyPr/>
        <a:lstStyle/>
        <a:p>
          <a:endParaRPr lang="en-US"/>
        </a:p>
      </dgm:t>
    </dgm:pt>
    <dgm:pt modelId="{5BF3BBDF-433D-481C-B155-27ACA7353E4E}">
      <dgm:prSet/>
      <dgm:spPr/>
      <dgm:t>
        <a:bodyPr/>
        <a:lstStyle/>
        <a:p>
          <a:r>
            <a:rPr lang="en-US"/>
            <a:t>Monitoring inbound and outbound traffic and establishing an NSG.</a:t>
          </a:r>
        </a:p>
      </dgm:t>
    </dgm:pt>
    <dgm:pt modelId="{F3E4B9B8-8D90-4602-96E7-C4E49711B5B6}" type="parTrans" cxnId="{3070FCD2-88FB-4EB9-959A-820CF4A9F745}">
      <dgm:prSet/>
      <dgm:spPr/>
      <dgm:t>
        <a:bodyPr/>
        <a:lstStyle/>
        <a:p>
          <a:endParaRPr lang="en-US"/>
        </a:p>
      </dgm:t>
    </dgm:pt>
    <dgm:pt modelId="{5E546D8D-55F5-48F1-90C7-256150EF9239}" type="sibTrans" cxnId="{3070FCD2-88FB-4EB9-959A-820CF4A9F745}">
      <dgm:prSet/>
      <dgm:spPr/>
      <dgm:t>
        <a:bodyPr/>
        <a:lstStyle/>
        <a:p>
          <a:endParaRPr lang="en-US"/>
        </a:p>
      </dgm:t>
    </dgm:pt>
    <dgm:pt modelId="{C03800CB-4757-4CA0-87BD-636C4227F38D}" type="pres">
      <dgm:prSet presAssocID="{319D15ED-D6D2-4E2E-A7D1-80005CC142E4}" presName="cycle" presStyleCnt="0">
        <dgm:presLayoutVars>
          <dgm:dir/>
          <dgm:resizeHandles val="exact"/>
        </dgm:presLayoutVars>
      </dgm:prSet>
      <dgm:spPr/>
    </dgm:pt>
    <dgm:pt modelId="{EE57AAD9-3B75-425F-ACAB-7ABB227EDA46}" type="pres">
      <dgm:prSet presAssocID="{AD520F3E-7ADE-4FBF-AABB-90D3E53E1B38}" presName="dummy" presStyleCnt="0"/>
      <dgm:spPr/>
    </dgm:pt>
    <dgm:pt modelId="{96B641C0-054B-4892-A3DC-B2094AB3BCAD}" type="pres">
      <dgm:prSet presAssocID="{AD520F3E-7ADE-4FBF-AABB-90D3E53E1B38}" presName="node" presStyleLbl="revTx" presStyleIdx="0" presStyleCnt="5">
        <dgm:presLayoutVars>
          <dgm:bulletEnabled val="1"/>
        </dgm:presLayoutVars>
      </dgm:prSet>
      <dgm:spPr/>
    </dgm:pt>
    <dgm:pt modelId="{95F6BB3E-66DE-4685-998C-0E76FAA9CC9B}" type="pres">
      <dgm:prSet presAssocID="{4A7A3163-68F2-4192-AD9C-B78E7A522681}" presName="sibTrans" presStyleLbl="node1" presStyleIdx="0" presStyleCnt="5"/>
      <dgm:spPr/>
    </dgm:pt>
    <dgm:pt modelId="{F686F4EC-2F82-4DFA-870A-AD444FB5B141}" type="pres">
      <dgm:prSet presAssocID="{3C6BDFAD-0CD3-4FFF-B490-EEF088FA3F07}" presName="dummy" presStyleCnt="0"/>
      <dgm:spPr/>
    </dgm:pt>
    <dgm:pt modelId="{DFC6FA70-BB9B-429A-97EE-523EB0F5B3D9}" type="pres">
      <dgm:prSet presAssocID="{3C6BDFAD-0CD3-4FFF-B490-EEF088FA3F07}" presName="node" presStyleLbl="revTx" presStyleIdx="1" presStyleCnt="5">
        <dgm:presLayoutVars>
          <dgm:bulletEnabled val="1"/>
        </dgm:presLayoutVars>
      </dgm:prSet>
      <dgm:spPr/>
    </dgm:pt>
    <dgm:pt modelId="{D5177F00-15FA-4B0F-962F-472C5361AE89}" type="pres">
      <dgm:prSet presAssocID="{AD621685-176D-4AE8-8B3F-051174A43862}" presName="sibTrans" presStyleLbl="node1" presStyleIdx="1" presStyleCnt="5"/>
      <dgm:spPr/>
    </dgm:pt>
    <dgm:pt modelId="{4E21C639-2199-4A0F-BE65-FFD6A555F2ED}" type="pres">
      <dgm:prSet presAssocID="{DE05E7D1-0357-44AE-B5E3-ABE7E0FB5759}" presName="dummy" presStyleCnt="0"/>
      <dgm:spPr/>
    </dgm:pt>
    <dgm:pt modelId="{258E98BF-61B0-48DF-B0CD-F77E4A5551CE}" type="pres">
      <dgm:prSet presAssocID="{DE05E7D1-0357-44AE-B5E3-ABE7E0FB5759}" presName="node" presStyleLbl="revTx" presStyleIdx="2" presStyleCnt="5">
        <dgm:presLayoutVars>
          <dgm:bulletEnabled val="1"/>
        </dgm:presLayoutVars>
      </dgm:prSet>
      <dgm:spPr/>
    </dgm:pt>
    <dgm:pt modelId="{89A08505-3785-4C3C-AA5D-5681977CB82A}" type="pres">
      <dgm:prSet presAssocID="{BCEF17EE-21E3-4687-BCBA-6F6C110EFA98}" presName="sibTrans" presStyleLbl="node1" presStyleIdx="2" presStyleCnt="5"/>
      <dgm:spPr/>
    </dgm:pt>
    <dgm:pt modelId="{F3CDC3C8-6B20-42F1-AC18-546532F1BB5B}" type="pres">
      <dgm:prSet presAssocID="{2726E5DA-A91C-46FA-81C2-F083C2C6273A}" presName="dummy" presStyleCnt="0"/>
      <dgm:spPr/>
    </dgm:pt>
    <dgm:pt modelId="{A4B5E810-4624-447C-94A2-A6BBC89F1938}" type="pres">
      <dgm:prSet presAssocID="{2726E5DA-A91C-46FA-81C2-F083C2C6273A}" presName="node" presStyleLbl="revTx" presStyleIdx="3" presStyleCnt="5">
        <dgm:presLayoutVars>
          <dgm:bulletEnabled val="1"/>
        </dgm:presLayoutVars>
      </dgm:prSet>
      <dgm:spPr/>
    </dgm:pt>
    <dgm:pt modelId="{0159FE37-3C7C-41C1-A238-3CF283D8356A}" type="pres">
      <dgm:prSet presAssocID="{BBA1DE9B-9655-4F79-8022-DD16EDC859DB}" presName="sibTrans" presStyleLbl="node1" presStyleIdx="3" presStyleCnt="5"/>
      <dgm:spPr/>
    </dgm:pt>
    <dgm:pt modelId="{651642A0-6E5C-4C1A-A669-505E32A1FAAD}" type="pres">
      <dgm:prSet presAssocID="{5BF3BBDF-433D-481C-B155-27ACA7353E4E}" presName="dummy" presStyleCnt="0"/>
      <dgm:spPr/>
    </dgm:pt>
    <dgm:pt modelId="{79BE9310-E650-4043-AC19-B66DFF762980}" type="pres">
      <dgm:prSet presAssocID="{5BF3BBDF-433D-481C-B155-27ACA7353E4E}" presName="node" presStyleLbl="revTx" presStyleIdx="4" presStyleCnt="5">
        <dgm:presLayoutVars>
          <dgm:bulletEnabled val="1"/>
        </dgm:presLayoutVars>
      </dgm:prSet>
      <dgm:spPr/>
    </dgm:pt>
    <dgm:pt modelId="{F48326E3-3D7F-465B-85A4-3405CCD75D45}" type="pres">
      <dgm:prSet presAssocID="{5E546D8D-55F5-48F1-90C7-256150EF9239}" presName="sibTrans" presStyleLbl="node1" presStyleIdx="4" presStyleCnt="5"/>
      <dgm:spPr/>
    </dgm:pt>
  </dgm:ptLst>
  <dgm:cxnLst>
    <dgm:cxn modelId="{A23B9B04-2DC8-4898-A62A-E19CCE03D0EE}" type="presOf" srcId="{5BF3BBDF-433D-481C-B155-27ACA7353E4E}" destId="{79BE9310-E650-4043-AC19-B66DFF762980}" srcOrd="0" destOrd="0" presId="urn:microsoft.com/office/officeart/2005/8/layout/cycle1"/>
    <dgm:cxn modelId="{A520D00A-2301-4BCE-8210-ADDE70C0441F}" srcId="{319D15ED-D6D2-4E2E-A7D1-80005CC142E4}" destId="{2726E5DA-A91C-46FA-81C2-F083C2C6273A}" srcOrd="3" destOrd="0" parTransId="{B18F997F-5ED7-4A8E-8039-A8F27E12803E}" sibTransId="{BBA1DE9B-9655-4F79-8022-DD16EDC859DB}"/>
    <dgm:cxn modelId="{29AD7310-F1B8-491D-ABED-CF264EE2553B}" type="presOf" srcId="{BCEF17EE-21E3-4687-BCBA-6F6C110EFA98}" destId="{89A08505-3785-4C3C-AA5D-5681977CB82A}" srcOrd="0" destOrd="0" presId="urn:microsoft.com/office/officeart/2005/8/layout/cycle1"/>
    <dgm:cxn modelId="{C6AFC85D-3408-4641-949B-E05FE3525176}" type="presOf" srcId="{5E546D8D-55F5-48F1-90C7-256150EF9239}" destId="{F48326E3-3D7F-465B-85A4-3405CCD75D45}" srcOrd="0" destOrd="0" presId="urn:microsoft.com/office/officeart/2005/8/layout/cycle1"/>
    <dgm:cxn modelId="{67F93D5F-B985-4D00-8A6D-ADC7A3D12112}" type="presOf" srcId="{BBA1DE9B-9655-4F79-8022-DD16EDC859DB}" destId="{0159FE37-3C7C-41C1-A238-3CF283D8356A}" srcOrd="0" destOrd="0" presId="urn:microsoft.com/office/officeart/2005/8/layout/cycle1"/>
    <dgm:cxn modelId="{AACB0A67-CA30-4494-BFF7-754D30EA9DAF}" type="presOf" srcId="{AD621685-176D-4AE8-8B3F-051174A43862}" destId="{D5177F00-15FA-4B0F-962F-472C5361AE89}" srcOrd="0" destOrd="0" presId="urn:microsoft.com/office/officeart/2005/8/layout/cycle1"/>
    <dgm:cxn modelId="{C9EA7F67-036B-4C60-86CC-ED1A9D6F0FC7}" type="presOf" srcId="{AD520F3E-7ADE-4FBF-AABB-90D3E53E1B38}" destId="{96B641C0-054B-4892-A3DC-B2094AB3BCAD}" srcOrd="0" destOrd="0" presId="urn:microsoft.com/office/officeart/2005/8/layout/cycle1"/>
    <dgm:cxn modelId="{F22EA858-3814-4B9B-AEE0-041975777472}" srcId="{319D15ED-D6D2-4E2E-A7D1-80005CC142E4}" destId="{AD520F3E-7ADE-4FBF-AABB-90D3E53E1B38}" srcOrd="0" destOrd="0" parTransId="{BCE4CBB6-8068-4B0C-A930-FDFAB5E2620F}" sibTransId="{4A7A3163-68F2-4192-AD9C-B78E7A522681}"/>
    <dgm:cxn modelId="{AD6AE17C-8943-479B-AC13-D38EAFDE80BC}" srcId="{319D15ED-D6D2-4E2E-A7D1-80005CC142E4}" destId="{3C6BDFAD-0CD3-4FFF-B490-EEF088FA3F07}" srcOrd="1" destOrd="0" parTransId="{85AA8867-1CC1-4E6D-9A71-37E62E0A5E91}" sibTransId="{AD621685-176D-4AE8-8B3F-051174A43862}"/>
    <dgm:cxn modelId="{DA7A1485-6904-4095-AED9-D8C9C78E82EB}" type="presOf" srcId="{4A7A3163-68F2-4192-AD9C-B78E7A522681}" destId="{95F6BB3E-66DE-4685-998C-0E76FAA9CC9B}" srcOrd="0" destOrd="0" presId="urn:microsoft.com/office/officeart/2005/8/layout/cycle1"/>
    <dgm:cxn modelId="{55C7CE8D-6E29-43E5-84B0-8D30FA0983B1}" srcId="{319D15ED-D6D2-4E2E-A7D1-80005CC142E4}" destId="{DE05E7D1-0357-44AE-B5E3-ABE7E0FB5759}" srcOrd="2" destOrd="0" parTransId="{67A58779-3BA3-41DF-A8F4-83399757B4B6}" sibTransId="{BCEF17EE-21E3-4687-BCBA-6F6C110EFA98}"/>
    <dgm:cxn modelId="{A4B35BB6-3CB0-4799-9810-D52AC201EAEE}" type="presOf" srcId="{319D15ED-D6D2-4E2E-A7D1-80005CC142E4}" destId="{C03800CB-4757-4CA0-87BD-636C4227F38D}" srcOrd="0" destOrd="0" presId="urn:microsoft.com/office/officeart/2005/8/layout/cycle1"/>
    <dgm:cxn modelId="{40296DB7-1075-453E-9EC6-51E1F4C019F5}" type="presOf" srcId="{DE05E7D1-0357-44AE-B5E3-ABE7E0FB5759}" destId="{258E98BF-61B0-48DF-B0CD-F77E4A5551CE}" srcOrd="0" destOrd="0" presId="urn:microsoft.com/office/officeart/2005/8/layout/cycle1"/>
    <dgm:cxn modelId="{D72BCCC0-6005-4E3C-AD45-DA0A11C17CF1}" type="presOf" srcId="{2726E5DA-A91C-46FA-81C2-F083C2C6273A}" destId="{A4B5E810-4624-447C-94A2-A6BBC89F1938}" srcOrd="0" destOrd="0" presId="urn:microsoft.com/office/officeart/2005/8/layout/cycle1"/>
    <dgm:cxn modelId="{3070FCD2-88FB-4EB9-959A-820CF4A9F745}" srcId="{319D15ED-D6D2-4E2E-A7D1-80005CC142E4}" destId="{5BF3BBDF-433D-481C-B155-27ACA7353E4E}" srcOrd="4" destOrd="0" parTransId="{F3E4B9B8-8D90-4602-96E7-C4E49711B5B6}" sibTransId="{5E546D8D-55F5-48F1-90C7-256150EF9239}"/>
    <dgm:cxn modelId="{C43A95F1-725D-489A-AB12-F2A7E3A81EF8}" type="presOf" srcId="{3C6BDFAD-0CD3-4FFF-B490-EEF088FA3F07}" destId="{DFC6FA70-BB9B-429A-97EE-523EB0F5B3D9}" srcOrd="0" destOrd="0" presId="urn:microsoft.com/office/officeart/2005/8/layout/cycle1"/>
    <dgm:cxn modelId="{A138FDC9-E52E-4342-B752-3456173CA446}" type="presParOf" srcId="{C03800CB-4757-4CA0-87BD-636C4227F38D}" destId="{EE57AAD9-3B75-425F-ACAB-7ABB227EDA46}" srcOrd="0" destOrd="0" presId="urn:microsoft.com/office/officeart/2005/8/layout/cycle1"/>
    <dgm:cxn modelId="{77B35CFC-A44C-4747-A044-75DE35D42222}" type="presParOf" srcId="{C03800CB-4757-4CA0-87BD-636C4227F38D}" destId="{96B641C0-054B-4892-A3DC-B2094AB3BCAD}" srcOrd="1" destOrd="0" presId="urn:microsoft.com/office/officeart/2005/8/layout/cycle1"/>
    <dgm:cxn modelId="{9314D42B-6D7F-4219-B272-E5AAA843C0BD}" type="presParOf" srcId="{C03800CB-4757-4CA0-87BD-636C4227F38D}" destId="{95F6BB3E-66DE-4685-998C-0E76FAA9CC9B}" srcOrd="2" destOrd="0" presId="urn:microsoft.com/office/officeart/2005/8/layout/cycle1"/>
    <dgm:cxn modelId="{DE5A0893-7F0A-4359-BAE4-F5F160FECBAD}" type="presParOf" srcId="{C03800CB-4757-4CA0-87BD-636C4227F38D}" destId="{F686F4EC-2F82-4DFA-870A-AD444FB5B141}" srcOrd="3" destOrd="0" presId="urn:microsoft.com/office/officeart/2005/8/layout/cycle1"/>
    <dgm:cxn modelId="{58BBD0D3-F39E-46BC-8CD8-8A291AF52DAE}" type="presParOf" srcId="{C03800CB-4757-4CA0-87BD-636C4227F38D}" destId="{DFC6FA70-BB9B-429A-97EE-523EB0F5B3D9}" srcOrd="4" destOrd="0" presId="urn:microsoft.com/office/officeart/2005/8/layout/cycle1"/>
    <dgm:cxn modelId="{726A2549-2080-438B-9606-B7C53B472A18}" type="presParOf" srcId="{C03800CB-4757-4CA0-87BD-636C4227F38D}" destId="{D5177F00-15FA-4B0F-962F-472C5361AE89}" srcOrd="5" destOrd="0" presId="urn:microsoft.com/office/officeart/2005/8/layout/cycle1"/>
    <dgm:cxn modelId="{2EF3019A-AF48-4826-AD80-71FB95C321E9}" type="presParOf" srcId="{C03800CB-4757-4CA0-87BD-636C4227F38D}" destId="{4E21C639-2199-4A0F-BE65-FFD6A555F2ED}" srcOrd="6" destOrd="0" presId="urn:microsoft.com/office/officeart/2005/8/layout/cycle1"/>
    <dgm:cxn modelId="{A0AB48E6-289B-4492-9A43-895629953350}" type="presParOf" srcId="{C03800CB-4757-4CA0-87BD-636C4227F38D}" destId="{258E98BF-61B0-48DF-B0CD-F77E4A5551CE}" srcOrd="7" destOrd="0" presId="urn:microsoft.com/office/officeart/2005/8/layout/cycle1"/>
    <dgm:cxn modelId="{82745892-2CBE-4CC7-B648-96B7AB7BB25F}" type="presParOf" srcId="{C03800CB-4757-4CA0-87BD-636C4227F38D}" destId="{89A08505-3785-4C3C-AA5D-5681977CB82A}" srcOrd="8" destOrd="0" presId="urn:microsoft.com/office/officeart/2005/8/layout/cycle1"/>
    <dgm:cxn modelId="{75A79B64-E31C-4E92-AED6-A499B55CDC4A}" type="presParOf" srcId="{C03800CB-4757-4CA0-87BD-636C4227F38D}" destId="{F3CDC3C8-6B20-42F1-AC18-546532F1BB5B}" srcOrd="9" destOrd="0" presId="urn:microsoft.com/office/officeart/2005/8/layout/cycle1"/>
    <dgm:cxn modelId="{5518C9C9-2E60-4E54-85C5-F60D176795E6}" type="presParOf" srcId="{C03800CB-4757-4CA0-87BD-636C4227F38D}" destId="{A4B5E810-4624-447C-94A2-A6BBC89F1938}" srcOrd="10" destOrd="0" presId="urn:microsoft.com/office/officeart/2005/8/layout/cycle1"/>
    <dgm:cxn modelId="{4F0658FB-F75B-4138-B856-6F4C96C30D93}" type="presParOf" srcId="{C03800CB-4757-4CA0-87BD-636C4227F38D}" destId="{0159FE37-3C7C-41C1-A238-3CF283D8356A}" srcOrd="11" destOrd="0" presId="urn:microsoft.com/office/officeart/2005/8/layout/cycle1"/>
    <dgm:cxn modelId="{AE5FCF41-1657-499A-A7B2-2D41C1054794}" type="presParOf" srcId="{C03800CB-4757-4CA0-87BD-636C4227F38D}" destId="{651642A0-6E5C-4C1A-A669-505E32A1FAAD}" srcOrd="12" destOrd="0" presId="urn:microsoft.com/office/officeart/2005/8/layout/cycle1"/>
    <dgm:cxn modelId="{16F77750-BB12-4222-902C-62DCADBD060B}" type="presParOf" srcId="{C03800CB-4757-4CA0-87BD-636C4227F38D}" destId="{79BE9310-E650-4043-AC19-B66DFF762980}" srcOrd="13" destOrd="0" presId="urn:microsoft.com/office/officeart/2005/8/layout/cycle1"/>
    <dgm:cxn modelId="{6963CE5A-3384-4DA5-95FF-174364AC799B}" type="presParOf" srcId="{C03800CB-4757-4CA0-87BD-636C4227F38D}" destId="{F48326E3-3D7F-465B-85A4-3405CCD75D45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641C0-054B-4892-A3DC-B2094AB3BCAD}">
      <dsp:nvSpPr>
        <dsp:cNvPr id="0" name=""/>
        <dsp:cNvSpPr/>
      </dsp:nvSpPr>
      <dsp:spPr>
        <a:xfrm>
          <a:off x="4650258" y="33995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Able to create, deploy, and verify connectivity of VM’s</a:t>
          </a:r>
        </a:p>
      </dsp:txBody>
      <dsp:txXfrm>
        <a:off x="4650258" y="33995"/>
        <a:ext cx="1119113" cy="1119113"/>
      </dsp:txXfrm>
    </dsp:sp>
    <dsp:sp modelId="{95F6BB3E-66DE-4685-998C-0E76FAA9CC9B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21294043"/>
            <a:gd name="adj4" fmla="val 19765537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6FA70-BB9B-429A-97EE-523EB0F5B3D9}">
      <dsp:nvSpPr>
        <dsp:cNvPr id="0" name=""/>
        <dsp:cNvSpPr/>
      </dsp:nvSpPr>
      <dsp:spPr>
        <a:xfrm>
          <a:off x="5327014" y="2116836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Navigating the Azure portal</a:t>
          </a:r>
        </a:p>
      </dsp:txBody>
      <dsp:txXfrm>
        <a:off x="5327014" y="2116836"/>
        <a:ext cx="1119113" cy="1119113"/>
      </dsp:txXfrm>
    </dsp:sp>
    <dsp:sp modelId="{D5177F00-15FA-4B0F-962F-472C5361AE89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4015529"/>
            <a:gd name="adj4" fmla="val 225267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8E98BF-61B0-48DF-B0CD-F77E4A5551CE}">
      <dsp:nvSpPr>
        <dsp:cNvPr id="0" name=""/>
        <dsp:cNvSpPr/>
      </dsp:nvSpPr>
      <dsp:spPr>
        <a:xfrm>
          <a:off x="3555243" y="3404103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Creating alerts for VM’s and monitoring those alerts when triggered.</a:t>
          </a:r>
        </a:p>
      </dsp:txBody>
      <dsp:txXfrm>
        <a:off x="3555243" y="3404103"/>
        <a:ext cx="1119113" cy="1119113"/>
      </dsp:txXfrm>
    </dsp:sp>
    <dsp:sp modelId="{89A08505-3785-4C3C-AA5D-5681977CB82A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8211614"/>
            <a:gd name="adj4" fmla="val 6448755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B5E810-4624-447C-94A2-A6BBC89F1938}">
      <dsp:nvSpPr>
        <dsp:cNvPr id="0" name=""/>
        <dsp:cNvSpPr/>
      </dsp:nvSpPr>
      <dsp:spPr>
        <a:xfrm>
          <a:off x="1783472" y="2116836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Able to remove VM’s that are no longer of use.</a:t>
          </a:r>
        </a:p>
      </dsp:txBody>
      <dsp:txXfrm>
        <a:off x="1783472" y="2116836"/>
        <a:ext cx="1119113" cy="1119113"/>
      </dsp:txXfrm>
    </dsp:sp>
    <dsp:sp modelId="{0159FE37-3C7C-41C1-A238-3CF283D8356A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12298747"/>
            <a:gd name="adj4" fmla="val 10770240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BE9310-E650-4043-AC19-B66DFF762980}">
      <dsp:nvSpPr>
        <dsp:cNvPr id="0" name=""/>
        <dsp:cNvSpPr/>
      </dsp:nvSpPr>
      <dsp:spPr>
        <a:xfrm>
          <a:off x="2460228" y="33995"/>
          <a:ext cx="1119113" cy="1119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Monitoring inbound and outbound traffic and establishing an NSG.</a:t>
          </a:r>
        </a:p>
      </dsp:txBody>
      <dsp:txXfrm>
        <a:off x="2460228" y="33995"/>
        <a:ext cx="1119113" cy="1119113"/>
      </dsp:txXfrm>
    </dsp:sp>
    <dsp:sp modelId="{F48326E3-3D7F-465B-85A4-3405CCD75D45}">
      <dsp:nvSpPr>
        <dsp:cNvPr id="0" name=""/>
        <dsp:cNvSpPr/>
      </dsp:nvSpPr>
      <dsp:spPr>
        <a:xfrm>
          <a:off x="2015436" y="1347"/>
          <a:ext cx="4198726" cy="4198726"/>
        </a:xfrm>
        <a:prstGeom prst="circularArrow">
          <a:avLst>
            <a:gd name="adj1" fmla="val 5197"/>
            <a:gd name="adj2" fmla="val 335716"/>
            <a:gd name="adj3" fmla="val 16866515"/>
            <a:gd name="adj4" fmla="val 15197769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593C-9166-4B72-AE94-8BA707DA0663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E593C-9166-4B72-AE94-8BA707DA0663}" type="datetimeFigureOut">
              <a:rPr lang="en-US" smtClean="0"/>
              <a:pPr/>
              <a:t>4/20/2023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47F04-5B4A-4B3A-B7B2-0498BAC8F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evry.percipio.com/courses/c7ef0333-8560-403f-a004-9c5c843866b0/videos/2658bbe6-ee97-438b-a376-fbb079c3b3a0" TargetMode="External"/><Relationship Id="rId2" Type="http://schemas.openxmlformats.org/officeDocument/2006/relationships/hyperlink" Target="https://docs.microsoft.com/en-us/azure/storage/blobs/access-tiers-overview" TargetMode="Externa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7" Type="http://schemas.openxmlformats.org/officeDocument/2006/relationships/hyperlink" Target="https://docs.microsoft.com/en-us/azure/virtual-network/virtual-networks-faq" TargetMode="Externa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lculator.net/ip-subnet-calculator.html" TargetMode="External"/><Relationship Id="rId5" Type="http://schemas.openxmlformats.org/officeDocument/2006/relationships/hyperlink" Target="https://devry.percipio.com/courses/c7ef0333-8560-403f-a004-9c5c843866b0/videos/2658bbe6-ee97-438b-a376-fbb079c3b3a0" TargetMode="External"/><Relationship Id="rId4" Type="http://schemas.openxmlformats.org/officeDocument/2006/relationships/hyperlink" Target="https://docs.microsoft.com/en-us/azure/storage/blobs/access-tiers-overview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azure/virtual-network/virtual-networks-faq" TargetMode="External"/><Relationship Id="rId2" Type="http://schemas.openxmlformats.org/officeDocument/2006/relationships/hyperlink" Target="https://www.calculator.net/ip-subnet-calculator.html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200">
                <a:solidFill>
                  <a:srgbClr val="FFFFFF"/>
                </a:solidFill>
              </a:rPr>
              <a:t>NETW211 Final Project</a:t>
            </a:r>
            <a:br>
              <a:rPr lang="en-US" sz="4200">
                <a:solidFill>
                  <a:srgbClr val="FFFFFF"/>
                </a:solidFill>
              </a:rPr>
            </a:br>
            <a:br>
              <a:rPr lang="en-US" sz="4200">
                <a:solidFill>
                  <a:srgbClr val="FFFFFF"/>
                </a:solidFill>
              </a:rPr>
            </a:br>
            <a:r>
              <a:rPr lang="en-US" sz="4200">
                <a:solidFill>
                  <a:srgbClr val="FFFFFF"/>
                </a:solidFill>
              </a:rPr>
              <a:t>By: Nicholas Jones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142713" y="-1142284"/>
            <a:ext cx="6858000" cy="9143425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733" y="0"/>
            <a:ext cx="6803134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125298" y="-161647"/>
            <a:ext cx="4894564" cy="91451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342900" y="707665"/>
            <a:ext cx="2330704" cy="15788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96112">
              <a:spcAft>
                <a:spcPts val="600"/>
              </a:spcAft>
            </a:pPr>
            <a:r>
              <a:rPr lang="en-US" sz="2744" kern="12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Deploying VMs into Subnets cont’d</a:t>
            </a:r>
            <a:endParaRPr lang="en-US" sz="2800" b="0" kern="120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A68716-0511-E83A-C0C3-974232E5E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3347" y="1381651"/>
            <a:ext cx="6107753" cy="476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547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614238" y="4230093"/>
            <a:ext cx="3112935" cy="18001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lnSpc>
                <a:spcPct val="90000"/>
              </a:lnSpc>
              <a:spcAft>
                <a:spcPts val="600"/>
              </a:spcAft>
            </a:pPr>
            <a:r>
              <a:rPr lang="en-US" sz="3500" b="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Deploying VMs into Subnets cont’d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9180BD-03EB-2BA4-EDD3-849967012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585" y="457200"/>
            <a:ext cx="6458550" cy="3455325"/>
          </a:xfrm>
          <a:prstGeom prst="rect">
            <a:avLst/>
          </a:prstGeom>
        </p:spPr>
      </p:pic>
      <p:sp>
        <p:nvSpPr>
          <p:cNvPr id="19" name="Rectangle 13">
            <a:extLst>
              <a:ext uri="{FF2B5EF4-FFF2-40B4-BE49-F238E27FC236}">
                <a16:creationId xmlns:a16="http://schemas.microsoft.com/office/drawing/2014/main" id="{E7BFF8DC-0AE7-4AD2-9B28-2E5F26D62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9143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7E0162AD-C6E5-4BF8-A453-76ADB3687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5" y="6406115"/>
            <a:ext cx="3057523" cy="464399"/>
          </a:xfrm>
          <a:prstGeom prst="rect">
            <a:avLst/>
          </a:prstGeom>
          <a:gradFill>
            <a:gsLst>
              <a:gs pos="19000">
                <a:srgbClr val="000000">
                  <a:alpha val="31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69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614238" y="4230093"/>
            <a:ext cx="3112935" cy="18001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lnSpc>
                <a:spcPct val="90000"/>
              </a:lnSpc>
              <a:spcAft>
                <a:spcPts val="600"/>
              </a:spcAft>
            </a:pPr>
            <a:r>
              <a:rPr lang="en-US" sz="3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Verifying Connectivity between VMs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63EAC4-6492-EDD8-A583-C2AE48250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1620" y="457200"/>
            <a:ext cx="4546480" cy="3455325"/>
          </a:xfrm>
          <a:prstGeom prst="rect">
            <a:avLst/>
          </a:prstGeom>
        </p:spPr>
      </p:pic>
      <p:sp>
        <p:nvSpPr>
          <p:cNvPr id="19" name="Rectangle 13">
            <a:extLst>
              <a:ext uri="{FF2B5EF4-FFF2-40B4-BE49-F238E27FC236}">
                <a16:creationId xmlns:a16="http://schemas.microsoft.com/office/drawing/2014/main" id="{E7BFF8DC-0AE7-4AD2-9B28-2E5F26D62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9143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7E0162AD-C6E5-4BF8-A453-76ADB3687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5" y="6406115"/>
            <a:ext cx="3057523" cy="464399"/>
          </a:xfrm>
          <a:prstGeom prst="rect">
            <a:avLst/>
          </a:prstGeom>
          <a:gradFill>
            <a:gsLst>
              <a:gs pos="19000">
                <a:srgbClr val="000000">
                  <a:alpha val="31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26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142713" y="-1142284"/>
            <a:ext cx="6858000" cy="9143425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733" y="0"/>
            <a:ext cx="6803134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125298" y="-161647"/>
            <a:ext cx="4894564" cy="91451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342900" y="1570997"/>
            <a:ext cx="2245540" cy="16467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96112">
              <a:spcAft>
                <a:spcPts val="600"/>
              </a:spcAft>
            </a:pPr>
            <a:r>
              <a:rPr lang="en-US" sz="2744" kern="1200">
                <a:solidFill>
                  <a:schemeClr val="dk1"/>
                </a:solidFill>
                <a:latin typeface="+mj-lt"/>
                <a:ea typeface="+mj-ea"/>
                <a:cs typeface="+mj-cs"/>
              </a:rPr>
              <a:t>Verifying Connectivity between VMs</a:t>
            </a:r>
          </a:p>
          <a:p>
            <a:pPr defTabSz="896112">
              <a:spcAft>
                <a:spcPts val="600"/>
              </a:spcAft>
            </a:pPr>
            <a:r>
              <a:rPr lang="en-US" sz="2744" kern="1200">
                <a:solidFill>
                  <a:schemeClr val="dk1"/>
                </a:solidFill>
                <a:latin typeface="+mj-lt"/>
                <a:ea typeface="+mj-ea"/>
                <a:cs typeface="+mj-cs"/>
              </a:rPr>
              <a:t>cont’d</a:t>
            </a:r>
            <a:endParaRPr lang="en-US" sz="2800">
              <a:solidFill>
                <a:schemeClr val="dk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CDCBE2-1F20-01EA-780C-5B3252753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5752" y="1245031"/>
            <a:ext cx="5745348" cy="436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608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CF1B23-9957-3F6B-A919-3FEDB8F7A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Azure VM Security</a:t>
            </a:r>
          </a:p>
        </p:txBody>
      </p:sp>
    </p:spTree>
    <p:extLst>
      <p:ext uri="{BB962C8B-B14F-4D97-AF65-F5344CB8AC3E}">
        <p14:creationId xmlns:p14="http://schemas.microsoft.com/office/powerpoint/2010/main" val="2562652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142713" y="-1142284"/>
            <a:ext cx="6858000" cy="9143425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733" y="0"/>
            <a:ext cx="6803134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125298" y="-161647"/>
            <a:ext cx="4894564" cy="91451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342900" y="899092"/>
            <a:ext cx="2114550" cy="1132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05256">
              <a:spcAft>
                <a:spcPts val="600"/>
              </a:spcAft>
            </a:pPr>
            <a:r>
              <a:rPr lang="en-US" sz="2772" kern="1200">
                <a:solidFill>
                  <a:schemeClr val="dk1"/>
                </a:solidFill>
                <a:latin typeface="+mj-lt"/>
                <a:ea typeface="+mj-ea"/>
                <a:cs typeface="+mj-cs"/>
              </a:rPr>
              <a:t>Launching a VM</a:t>
            </a:r>
            <a:endParaRPr lang="en-US" sz="2800">
              <a:solidFill>
                <a:schemeClr val="dk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D4AFCF-49AD-0761-27DF-28003C0D6B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3111" y="1496090"/>
            <a:ext cx="6537989" cy="446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183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9144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82344"/>
            <a:ext cx="9143997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5282344"/>
            <a:ext cx="6086475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7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5282344"/>
            <a:ext cx="9143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6342391" y="5633765"/>
            <a:ext cx="2556416" cy="87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Connecting to the VM </a:t>
            </a:r>
          </a:p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via SSH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53F438-04AE-5CC5-BBC2-4251A7614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53" y="390832"/>
            <a:ext cx="8317958" cy="4519114"/>
          </a:xfrm>
          <a:prstGeom prst="rect">
            <a:avLst/>
          </a:prstGeom>
        </p:spPr>
      </p:pic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ADDAB32-E602-42AB-85E5-81A683738955}"/>
              </a:ext>
            </a:extLst>
          </p:cNvPr>
          <p:cNvSpPr txBox="1">
            <a:spLocks/>
          </p:cNvSpPr>
          <p:nvPr/>
        </p:nvSpPr>
        <p:spPr>
          <a:xfrm>
            <a:off x="838200" y="2590800"/>
            <a:ext cx="1752600" cy="2514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This screenshot should show the </a:t>
            </a:r>
            <a:r>
              <a:rPr lang="en-US" sz="1600" i="1" dirty="0"/>
              <a:t>azureuser@NETW211-VM-Your Initials </a:t>
            </a:r>
            <a:r>
              <a:rPr lang="en-US" sz="1600" dirty="0"/>
              <a:t>window showing the IPv4 address of the VM in the Azure cloud.</a:t>
            </a:r>
          </a:p>
        </p:txBody>
      </p:sp>
    </p:spTree>
    <p:extLst>
      <p:ext uri="{BB962C8B-B14F-4D97-AF65-F5344CB8AC3E}">
        <p14:creationId xmlns:p14="http://schemas.microsoft.com/office/powerpoint/2010/main" val="2580643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9144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82344"/>
            <a:ext cx="9143997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5282344"/>
            <a:ext cx="6086475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5282344"/>
            <a:ext cx="9143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6342391" y="5633765"/>
            <a:ext cx="2556416" cy="87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sz="17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Configuring an NSG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FB40D8-0B24-F7C5-123F-84701828E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01" y="1482236"/>
            <a:ext cx="8495662" cy="233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002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3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495031" y="806824"/>
            <a:ext cx="2189804" cy="14941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Configuring an NSG</a:t>
            </a:r>
          </a:p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cont’d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EAAE80-D867-0BC0-A876-5E2DC6FC6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821" y="2225368"/>
            <a:ext cx="5419311" cy="240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416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0B4493-B3A5-3765-8389-0468BAB24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Cloud Storage</a:t>
            </a:r>
          </a:p>
        </p:txBody>
      </p:sp>
    </p:spTree>
    <p:extLst>
      <p:ext uri="{BB962C8B-B14F-4D97-AF65-F5344CB8AC3E}">
        <p14:creationId xmlns:p14="http://schemas.microsoft.com/office/powerpoint/2010/main" val="413702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32B1E5-671F-914B-0906-D63BCC3B7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400620"/>
            <a:ext cx="7421963" cy="1033669"/>
          </a:xfrm>
        </p:spPr>
        <p:txBody>
          <a:bodyPr>
            <a:normAutofit fontScale="90000"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Introduction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600" dirty="0"/>
              <a:t>In this presentation we will be discussing the different uses of cloud computing</a:t>
            </a:r>
            <a:br>
              <a:rPr lang="en-US" sz="3600" dirty="0"/>
            </a:br>
            <a:endParaRPr lang="en-US" sz="35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6633-A050-139B-FF73-E4B2439D4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en-US" sz="1700" dirty="0"/>
              <a:t>Working with Virtual Machines (VM’s)</a:t>
            </a:r>
          </a:p>
          <a:p>
            <a:r>
              <a:rPr lang="en-US" sz="1700" dirty="0"/>
              <a:t>Connecting VM’s to different environments</a:t>
            </a:r>
          </a:p>
          <a:p>
            <a:r>
              <a:rPr lang="en-US" sz="1700" dirty="0"/>
              <a:t>Checking connectivity</a:t>
            </a:r>
          </a:p>
          <a:p>
            <a:r>
              <a:rPr lang="en-US" sz="1700" dirty="0"/>
              <a:t>Configuring and working with a Network Security Group (NSG)</a:t>
            </a:r>
          </a:p>
          <a:p>
            <a:r>
              <a:rPr lang="en-US" sz="1700" dirty="0"/>
              <a:t>Cloud storage services</a:t>
            </a:r>
          </a:p>
          <a:p>
            <a:r>
              <a:rPr lang="en-US" sz="1700" dirty="0"/>
              <a:t>Virtual private cloud (VPC)</a:t>
            </a:r>
          </a:p>
          <a:p>
            <a:r>
              <a:rPr lang="en-US" sz="1700" dirty="0"/>
              <a:t>Cloud monitoring and security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213721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142713" y="-1142284"/>
            <a:ext cx="6858000" cy="9143425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733" y="0"/>
            <a:ext cx="6803134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125298" y="-161647"/>
            <a:ext cx="4894564" cy="91451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342900" y="1114788"/>
            <a:ext cx="2195855" cy="11357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05256">
              <a:spcAft>
                <a:spcPts val="600"/>
              </a:spcAft>
            </a:pPr>
            <a:r>
              <a:rPr lang="en-US" sz="2772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Uploading and Accessing a File</a:t>
            </a:r>
            <a:endParaRPr lang="en-US" sz="2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A47F96-45A9-7E87-5CF7-E53BBED0A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7316" y="2023419"/>
            <a:ext cx="6413784" cy="371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516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8EC6425-D2AA-4ED7-8955-375BF90E2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500" b="0" dirty="0">
                <a:solidFill>
                  <a:srgbClr val="FFFFFF"/>
                </a:solidFill>
              </a:rPr>
              <a:t>Trivia</a:t>
            </a:r>
            <a:endParaRPr lang="en-US" sz="3500" b="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3C22B73B-8888-45A2-85B6-7AB09F8DE173}"/>
              </a:ext>
            </a:extLst>
          </p:cNvPr>
          <p:cNvSpPr txBox="1">
            <a:spLocks/>
          </p:cNvSpPr>
          <p:nvPr/>
        </p:nvSpPr>
        <p:spPr>
          <a:xfrm>
            <a:off x="3607694" y="649480"/>
            <a:ext cx="4916510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What does the </a:t>
            </a:r>
            <a:r>
              <a:rPr lang="en-US" i="1" dirty="0"/>
              <a:t>access tier </a:t>
            </a:r>
            <a:r>
              <a:rPr lang="en-US" dirty="0"/>
              <a:t>setting do? What are the Azure blob storage access tiers?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[hint: in the Azure portal, on the </a:t>
            </a:r>
            <a:r>
              <a:rPr lang="en-US" i="1" dirty="0"/>
              <a:t>Upload blob </a:t>
            </a:r>
            <a:r>
              <a:rPr lang="en-US" dirty="0"/>
              <a:t>page, under </a:t>
            </a:r>
            <a:r>
              <a:rPr lang="en-US" i="1" dirty="0"/>
              <a:t>Advanced</a:t>
            </a:r>
            <a:r>
              <a:rPr lang="en-US" dirty="0"/>
              <a:t>, click the ? circle above the </a:t>
            </a:r>
            <a:r>
              <a:rPr lang="en-US" i="1" dirty="0"/>
              <a:t>Access tier </a:t>
            </a:r>
            <a:r>
              <a:rPr lang="en-US" dirty="0"/>
              <a:t>box.] 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Answer here: Hot tier – modified frequently Cool tier – not modified a lot Archive – not frequently accessed but has flexible latency requirements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References (here are two examples to get your research started):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1. Hot, Cool, and Archive access tiers for blob data, </a:t>
            </a:r>
            <a:r>
              <a:rPr lang="en-US" dirty="0">
                <a:hlinkClick r:id="rId2"/>
              </a:rPr>
              <a:t>https://docs.microsoft.com/en-us/azure/storage/blobs/access-tiers-overview</a:t>
            </a:r>
            <a:endParaRPr lang="en-US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2. Azure Blob Storage Access Tiers, </a:t>
            </a:r>
            <a:r>
              <a:rPr lang="en-US" dirty="0">
                <a:hlinkClick r:id="rId3"/>
              </a:rPr>
              <a:t>https://devry.percipio.com/courses/c7ef0333-8560-403f-a004-9c5c843866b0/videos/2658bbe6-ee97-438b-a376-fbb079c3b3a0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60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142713" y="-1142284"/>
            <a:ext cx="6858000" cy="9143425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733" y="0"/>
            <a:ext cx="6803134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125298" y="-161647"/>
            <a:ext cx="4894564" cy="91451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342900" y="1065383"/>
            <a:ext cx="2190070" cy="1132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05256">
              <a:spcAft>
                <a:spcPts val="600"/>
              </a:spcAft>
            </a:pPr>
            <a:r>
              <a:rPr lang="en-US" sz="2772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Creating Blob Snapshots</a:t>
            </a:r>
            <a:endParaRPr lang="en-US" sz="2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C1D198-AD72-EEBC-9FC3-26E1183DE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2970" y="1366872"/>
            <a:ext cx="6268130" cy="16993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1EAC7AA-08F1-2C5F-BD14-BC312B3DCA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009" y="3201591"/>
            <a:ext cx="6089854" cy="25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505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14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16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9141713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18">
            <a:extLst>
              <a:ext uri="{FF2B5EF4-FFF2-40B4-BE49-F238E27FC236}">
                <a16:creationId xmlns:a16="http://schemas.microsoft.com/office/drawing/2014/main" id="{7F85096F-E650-46D6-834C-4054E3770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75420"/>
            <a:ext cx="9036544" cy="4093306"/>
            <a:chOff x="1" y="2075420"/>
            <a:chExt cx="12048729" cy="4093306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061BE38-1DAF-49A1-AA3A-7BEB3399C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20">
              <a:extLst>
                <a:ext uri="{FF2B5EF4-FFF2-40B4-BE49-F238E27FC236}">
                  <a16:creationId xmlns:a16="http://schemas.microsoft.com/office/drawing/2014/main" id="{F8EFFF24-FCC8-4379-9678-AB3311535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492E8F9-AD41-4334-B292-1AB0F238D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22">
              <a:extLst>
                <a:ext uri="{FF2B5EF4-FFF2-40B4-BE49-F238E27FC236}">
                  <a16:creationId xmlns:a16="http://schemas.microsoft.com/office/drawing/2014/main" id="{474B130F-6E67-4737-BE99-2E32DED07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139C3CB-D4E4-4316-81BE-6D82DB677A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24">
              <a:extLst>
                <a:ext uri="{FF2B5EF4-FFF2-40B4-BE49-F238E27FC236}">
                  <a16:creationId xmlns:a16="http://schemas.microsoft.com/office/drawing/2014/main" id="{B156963E-8E83-4807-8E22-2CB7D45F1B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61321D7-AD4A-4F04-DF6D-DFC4AE200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573" y="440815"/>
            <a:ext cx="2637700" cy="1746936"/>
          </a:xfrm>
          <a:prstGeom prst="rect">
            <a:avLst/>
          </a:prstGeom>
        </p:spPr>
      </p:pic>
      <p:grpSp>
        <p:nvGrpSpPr>
          <p:cNvPr id="54" name="Group 26">
            <a:extLst>
              <a:ext uri="{FF2B5EF4-FFF2-40B4-BE49-F238E27FC236}">
                <a16:creationId xmlns:a16="http://schemas.microsoft.com/office/drawing/2014/main" id="{975C268C-D419-4123-9FAD-0E2B7F9EE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317544" y="638515"/>
            <a:ext cx="304800" cy="322326"/>
            <a:chOff x="215328" y="-46937"/>
            <a:chExt cx="304800" cy="2773841"/>
          </a:xfrm>
        </p:grpSpPr>
        <p:cxnSp>
          <p:nvCxnSpPr>
            <p:cNvPr id="55" name="Straight Connector 27">
              <a:extLst>
                <a:ext uri="{FF2B5EF4-FFF2-40B4-BE49-F238E27FC236}">
                  <a16:creationId xmlns:a16="http://schemas.microsoft.com/office/drawing/2014/main" id="{3A7E309C-A3BD-432E-8CB5-F0B6425281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8">
              <a:extLst>
                <a:ext uri="{FF2B5EF4-FFF2-40B4-BE49-F238E27FC236}">
                  <a16:creationId xmlns:a16="http://schemas.microsoft.com/office/drawing/2014/main" id="{2F1F621C-4533-4835-ADE2-372F2763A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EFC8245-5168-4DAF-930D-09A7BDDA6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30">
              <a:extLst>
                <a:ext uri="{FF2B5EF4-FFF2-40B4-BE49-F238E27FC236}">
                  <a16:creationId xmlns:a16="http://schemas.microsoft.com/office/drawing/2014/main" id="{F192ED34-5046-4043-AEF8-2DF7C4806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486D9D6A-158B-A309-E5DF-379458405E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3125" y="440815"/>
            <a:ext cx="2637700" cy="1635179"/>
          </a:xfrm>
          <a:prstGeom prst="rect">
            <a:avLst/>
          </a:prstGeom>
        </p:spPr>
      </p:pic>
      <p:sp>
        <p:nvSpPr>
          <p:cNvPr id="58" name="Rectangle 32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479052" y="1131512"/>
            <a:ext cx="2796461" cy="53343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34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44654" y="317578"/>
            <a:ext cx="411480" cy="549007"/>
            <a:chOff x="7029447" y="3514725"/>
            <a:chExt cx="1285875" cy="549007"/>
          </a:xfrm>
        </p:grpSpPr>
        <p:cxnSp>
          <p:nvCxnSpPr>
            <p:cNvPr id="60" name="Straight Connector 35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37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38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EA20B3D9-2B0B-566C-C577-88619FD13D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3676" y="440815"/>
            <a:ext cx="2637700" cy="296741"/>
          </a:xfrm>
          <a:prstGeom prst="rect">
            <a:avLst/>
          </a:prstGeom>
        </p:spPr>
      </p:pic>
      <p:sp>
        <p:nvSpPr>
          <p:cNvPr id="63" name="Rectangle 40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6140785"/>
            <a:ext cx="4571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645785" y="5940560"/>
            <a:ext cx="1285875" cy="549007"/>
            <a:chOff x="7029447" y="3514725"/>
            <a:chExt cx="1285875" cy="549007"/>
          </a:xfrm>
        </p:grpSpPr>
        <p:cxnSp>
          <p:nvCxnSpPr>
            <p:cNvPr id="64" name="Straight Connector 43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44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45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473202" y="4018137"/>
            <a:ext cx="3412998" cy="212958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4200">
                <a:solidFill>
                  <a:schemeClr val="bg1"/>
                </a:solidFill>
              </a:rPr>
              <a:t>Enabling Blob Versioning</a:t>
            </a:r>
          </a:p>
        </p:txBody>
      </p:sp>
    </p:spTree>
    <p:extLst>
      <p:ext uri="{BB962C8B-B14F-4D97-AF65-F5344CB8AC3E}">
        <p14:creationId xmlns:p14="http://schemas.microsoft.com/office/powerpoint/2010/main" val="1839967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79B953-0DF3-CF8C-4DDF-8B41805F8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Cloud Monitoring</a:t>
            </a:r>
          </a:p>
        </p:txBody>
      </p:sp>
    </p:spTree>
    <p:extLst>
      <p:ext uri="{BB962C8B-B14F-4D97-AF65-F5344CB8AC3E}">
        <p14:creationId xmlns:p14="http://schemas.microsoft.com/office/powerpoint/2010/main" val="21844074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9144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82344"/>
            <a:ext cx="9143997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5282344"/>
            <a:ext cx="6086475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7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5282344"/>
            <a:ext cx="9143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6342391" y="5633765"/>
            <a:ext cx="2556416" cy="87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Bef>
                <a:spcPts val="1000"/>
              </a:spcBef>
            </a:pPr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Setting up an Action Group and Notifications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98EF8D-9CC8-04CE-6A34-C6276F2463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01" y="1163648"/>
            <a:ext cx="8495662" cy="2973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311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66402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70175"/>
            <a:ext cx="9138997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5265546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001" y="5263483"/>
            <a:ext cx="9143999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1028699" y="5510253"/>
            <a:ext cx="7421963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Setting up Alert Rules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958A7A-04AA-F5B7-639E-127E76A52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66" y="1527102"/>
            <a:ext cx="8337418" cy="129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735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11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9144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13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82344"/>
            <a:ext cx="9143997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15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5282344"/>
            <a:ext cx="6086475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17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5282344"/>
            <a:ext cx="9143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6342391" y="5633765"/>
            <a:ext cx="2556416" cy="87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Testing Alerts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580166-B9EA-BD97-0D7A-DB0E28550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926" y="390832"/>
            <a:ext cx="6127612" cy="45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869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9144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82344"/>
            <a:ext cx="9143997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5282344"/>
            <a:ext cx="6086475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5282344"/>
            <a:ext cx="9143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6342391" y="5633765"/>
            <a:ext cx="2556416" cy="87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Testing Alerts cont’d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28A724A1-BDCC-3C39-8615-472C1D079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555" y="390832"/>
            <a:ext cx="5702353" cy="45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20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66402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70175"/>
            <a:ext cx="9138997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5265546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001" y="5263483"/>
            <a:ext cx="9143999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393D8D-FA30-1B5B-BE97-6C588D106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5510253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Challenges</a:t>
            </a:r>
          </a:p>
        </p:txBody>
      </p:sp>
      <p:pic>
        <p:nvPicPr>
          <p:cNvPr id="23" name="Graphic 6" descr="Laptop Secure">
            <a:extLst>
              <a:ext uri="{FF2B5EF4-FFF2-40B4-BE49-F238E27FC236}">
                <a16:creationId xmlns:a16="http://schemas.microsoft.com/office/drawing/2014/main" id="{D266D59D-ED0B-5B3F-6BEC-2BBE2281BC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64363" y="402570"/>
            <a:ext cx="3215273" cy="3215273"/>
          </a:xfrm>
          <a:prstGeom prst="rect">
            <a:avLst/>
          </a:prstGeom>
        </p:spPr>
      </p:pic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D9630D01-A8DC-39C2-D2B8-5029E6CCC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192" y="3833199"/>
            <a:ext cx="6249619" cy="1119982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300" dirty="0"/>
              <a:t>One major challenge in the project was my personal firewall and VPN. It made it difficult to connect to outside networks to complete certain task.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3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300" dirty="0"/>
              <a:t>With using the Azure system, it was a new system to use so I wasn’t fully comfortable using it at the beginning but now I’m proficient.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300" dirty="0"/>
          </a:p>
          <a:p>
            <a:pPr marL="0" indent="0">
              <a:lnSpc>
                <a:spcPct val="90000"/>
              </a:lnSpc>
              <a:buNone/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281171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F5CF4E-ADD2-14DC-2A32-45BFB01FB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Virtual Machine(VM) Instances</a:t>
            </a:r>
          </a:p>
        </p:txBody>
      </p:sp>
    </p:spTree>
    <p:extLst>
      <p:ext uri="{BB962C8B-B14F-4D97-AF65-F5344CB8AC3E}">
        <p14:creationId xmlns:p14="http://schemas.microsoft.com/office/powerpoint/2010/main" val="5469025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E4CBC-5F80-76CF-8CC3-D28BCE619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Career skills Obtained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FD431EAB-76A3-4D4D-8699-3CEB0497C0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5720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6145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58A082-B86E-C385-7FEE-A72F220A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Conclusion</a:t>
            </a:r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57666E45-0A4D-28CE-C5C6-320503DFE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700" dirty="0"/>
              <a:t>With completion of the project, It demonstrates that I can complete components in cloud computing. Also, I can proficiently design, develop, and monitor a system in Azure Cloud. The knowledge and training I received will not only push me ahead in cloud computing but in my Information Technology career. </a:t>
            </a:r>
          </a:p>
        </p:txBody>
      </p:sp>
    </p:spTree>
    <p:extLst>
      <p:ext uri="{BB962C8B-B14F-4D97-AF65-F5344CB8AC3E}">
        <p14:creationId xmlns:p14="http://schemas.microsoft.com/office/powerpoint/2010/main" val="27991529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13B067F-3154-4968-A886-DF93A787E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75420"/>
            <a:ext cx="9036544" cy="4093306"/>
            <a:chOff x="1" y="2075420"/>
            <a:chExt cx="12048729" cy="4093306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7583D6C-C05B-47AB-8540-B2700B82A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501AD91-D973-4968-95E4-4C26CFDF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C165989-F5FE-4BB6-9817-E7828CB1D6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6B0649CC-B912-4E82-BEA0-DA75ECB19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BA08C17-C9A5-4FA8-ABC4-44FB3B869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0DEAC6C-553C-437E-BC17-D4495233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479052" y="1131512"/>
            <a:ext cx="2796461" cy="53343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44654" y="317578"/>
            <a:ext cx="411480" cy="549007"/>
            <a:chOff x="7029447" y="3514725"/>
            <a:chExt cx="1285875" cy="54900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6140785"/>
            <a:ext cx="4571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645785" y="5940560"/>
            <a:ext cx="1285875" cy="549007"/>
            <a:chOff x="7029447" y="3514725"/>
            <a:chExt cx="1285875" cy="549007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C19F16E-0CA3-C8E6-85F7-9EAA4CB7B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01" y="4018137"/>
            <a:ext cx="3803416" cy="2129586"/>
          </a:xfrm>
          <a:noFill/>
        </p:spPr>
        <p:txBody>
          <a:bodyPr anchor="t">
            <a:normAutofit/>
          </a:bodyPr>
          <a:lstStyle/>
          <a:p>
            <a:pPr algn="l"/>
            <a:r>
              <a:rPr lang="en-US" sz="4200">
                <a:solidFill>
                  <a:schemeClr val="bg1"/>
                </a:solidFill>
              </a:rPr>
              <a:t>References </a:t>
            </a:r>
          </a:p>
        </p:txBody>
      </p:sp>
      <p:pic>
        <p:nvPicPr>
          <p:cNvPr id="7" name="Graphic 6" descr="Server">
            <a:extLst>
              <a:ext uri="{FF2B5EF4-FFF2-40B4-BE49-F238E27FC236}">
                <a16:creationId xmlns:a16="http://schemas.microsoft.com/office/drawing/2014/main" id="{B32AC816-DB73-7164-1E98-F0008B8D1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7044" y="617779"/>
            <a:ext cx="3265248" cy="3265248"/>
          </a:xfrm>
          <a:prstGeom prst="rect">
            <a:avLst/>
          </a:prstGeom>
        </p:spPr>
      </p:pic>
      <p:grpSp>
        <p:nvGrpSpPr>
          <p:cNvPr id="51" name="Group 50">
            <a:extLst>
              <a:ext uri="{FF2B5EF4-FFF2-40B4-BE49-F238E27FC236}">
                <a16:creationId xmlns:a16="http://schemas.microsoft.com/office/drawing/2014/main" id="{1F4E1649-4D1F-4A91-AF97-A254BFDD5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317544" y="830625"/>
            <a:ext cx="304800" cy="322326"/>
            <a:chOff x="215328" y="-46937"/>
            <a:chExt cx="304800" cy="2773841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FE483602-62F9-474D-9C9B-5EE4CD76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DD7D1AC0-A6C7-40E3-9841-F34AC831A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F951C4DD-7427-497D-9DE3-9D731D3F4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EE18298-0BF5-4D7A-921A-2F4186E8D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Oval 56">
            <a:extLst>
              <a:ext uri="{FF2B5EF4-FFF2-40B4-BE49-F238E27FC236}">
                <a16:creationId xmlns:a16="http://schemas.microsoft.com/office/drawing/2014/main" id="{773AEA78-C03B-40B7-9D11-DC022119D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600000">
            <a:off x="7613133" y="4270841"/>
            <a:ext cx="1423414" cy="1897885"/>
          </a:xfrm>
          <a:prstGeom prst="ellipse">
            <a:avLst/>
          </a:prstGeom>
          <a:gradFill>
            <a:gsLst>
              <a:gs pos="0">
                <a:schemeClr val="tx2">
                  <a:lumMod val="75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1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DF626-B085-B548-0DA8-C5CF207F7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3978" y="4018143"/>
            <a:ext cx="4161833" cy="2129599"/>
          </a:xfrm>
          <a:noFill/>
        </p:spPr>
        <p:txBody>
          <a:bodyPr anchor="t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1. Hot, Cool, and Archive access tiers for blob data, </a:t>
            </a:r>
            <a:r>
              <a:rPr lang="en-US" sz="1000" dirty="0">
                <a:solidFill>
                  <a:schemeClr val="bg1"/>
                </a:solidFill>
                <a:hlinkClick r:id="rId4"/>
              </a:rPr>
              <a:t>https://docs.microsoft.com/en-us/azure/storage/blobs/access-tiers-overview</a:t>
            </a:r>
            <a:endParaRPr lang="en-US" sz="1000" dirty="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2. Azure Blob Storage Access Tiers, </a:t>
            </a:r>
            <a:r>
              <a:rPr lang="en-US" sz="1000" dirty="0">
                <a:solidFill>
                  <a:schemeClr val="bg1"/>
                </a:solidFill>
                <a:hlinkClick r:id="rId5"/>
              </a:rPr>
              <a:t>https://devry.percipio.com/courses/c7ef0333-8560-403f-a004-9c5c843866b0/videos/2658bbe6-ee97-438b-a376-fbb079c3b3a0</a:t>
            </a:r>
            <a:endParaRPr lang="en-US" sz="1000" dirty="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References (here are two examples to get your research started):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3. IP Subnet Calculator, </a:t>
            </a:r>
            <a:r>
              <a:rPr lang="en-US" sz="1000" dirty="0">
                <a:solidFill>
                  <a:schemeClr val="bg1"/>
                </a:solidFill>
                <a:hlinkClick r:id="rId6"/>
              </a:rPr>
              <a:t>https://www.calculator.net/ip-subnet-calculator.html</a:t>
            </a:r>
            <a:endParaRPr lang="en-US" sz="1000" dirty="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4. Azure Virtual Network frequently asked questions, </a:t>
            </a:r>
            <a:r>
              <a:rPr lang="en-US" sz="1000" dirty="0">
                <a:solidFill>
                  <a:schemeClr val="bg1"/>
                </a:solidFill>
                <a:hlinkClick r:id="rId7"/>
              </a:rPr>
              <a:t>https://docs.microsoft.com/en-us/azure/virtual-network/virtual-networks-faq</a:t>
            </a:r>
            <a:endParaRPr lang="en-US" sz="1000" dirty="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</a:rPr>
              <a:t>5. DeVry University</a:t>
            </a:r>
          </a:p>
        </p:txBody>
      </p:sp>
    </p:spTree>
    <p:extLst>
      <p:ext uri="{BB962C8B-B14F-4D97-AF65-F5344CB8AC3E}">
        <p14:creationId xmlns:p14="http://schemas.microsoft.com/office/powerpoint/2010/main" val="100609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28">
            <a:extLst>
              <a:ext uri="{FF2B5EF4-FFF2-40B4-BE49-F238E27FC236}">
                <a16:creationId xmlns:a16="http://schemas.microsoft.com/office/drawing/2014/main" id="{C681C32C-7AFC-4BB3-9088-65CBDFC5D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687956" y="4583953"/>
            <a:ext cx="3514393" cy="14659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3500"/>
              <a:t>Deploying a VM in Azure</a:t>
            </a:r>
            <a:endParaRPr lang="en-US" sz="3500">
              <a:effectLst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5B4B0D-5113-7C35-7B99-AF0C536E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8141"/>
          <a:stretch/>
        </p:blipFill>
        <p:spPr>
          <a:xfrm>
            <a:off x="20" y="432"/>
            <a:ext cx="9143980" cy="4244759"/>
          </a:xfrm>
          <a:prstGeom prst="rect">
            <a:avLst/>
          </a:prstGeom>
        </p:spPr>
      </p:pic>
      <p:sp>
        <p:nvSpPr>
          <p:cNvPr id="44" name="Rectangle 30">
            <a:extLst>
              <a:ext uri="{FF2B5EF4-FFF2-40B4-BE49-F238E27FC236}">
                <a16:creationId xmlns:a16="http://schemas.microsoft.com/office/drawing/2014/main" id="{199C0ED0-69DE-4C31-A5CF-E2A46FD30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9144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32">
            <a:extLst>
              <a:ext uri="{FF2B5EF4-FFF2-40B4-BE49-F238E27FC236}">
                <a16:creationId xmlns:a16="http://schemas.microsoft.com/office/drawing/2014/main" id="{8D42B8BD-40AF-488E-8A79-D7256C9172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6400799"/>
            <a:ext cx="611504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70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2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66402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3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70175"/>
            <a:ext cx="9138997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3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5265546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3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001" y="5263483"/>
            <a:ext cx="9143999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1028699" y="5510253"/>
            <a:ext cx="7421963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Connecting to the VM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45BB1A-A3BE-01C0-0408-605DBCDFF8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0" t="1" r="8217" b="15912"/>
          <a:stretch/>
        </p:blipFill>
        <p:spPr>
          <a:xfrm>
            <a:off x="2338364" y="402570"/>
            <a:ext cx="4467270" cy="3215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234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66402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70175"/>
            <a:ext cx="9138997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5265546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001" y="5263483"/>
            <a:ext cx="9143999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1028699" y="5510253"/>
            <a:ext cx="7421963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Deleting </a:t>
            </a:r>
          </a:p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VM</a:t>
            </a:r>
            <a:endParaRPr lang="en-US" sz="3000" kern="120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96611D-7DC3-5FA2-F430-9A236A1C9D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192" y="646603"/>
            <a:ext cx="6233615" cy="272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080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745232-AE4F-431A-E8C1-FD21134D6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Virtual Private Cloud (VPC)</a:t>
            </a:r>
          </a:p>
        </p:txBody>
      </p:sp>
    </p:spTree>
    <p:extLst>
      <p:ext uri="{BB962C8B-B14F-4D97-AF65-F5344CB8AC3E}">
        <p14:creationId xmlns:p14="http://schemas.microsoft.com/office/powerpoint/2010/main" val="1787643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8EC6425-D2AA-4ED7-8955-375BF90E2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617" y="962166"/>
            <a:ext cx="2327856" cy="44218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fontAlgn="auto">
              <a:lnSpc>
                <a:spcPct val="9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en-US" sz="3500" b="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Creating a VNet with Two Subnets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3C22B73B-8888-45A2-85B6-7AB09F8DE173}"/>
              </a:ext>
            </a:extLst>
          </p:cNvPr>
          <p:cNvSpPr txBox="1">
            <a:spLocks/>
          </p:cNvSpPr>
          <p:nvPr/>
        </p:nvSpPr>
        <p:spPr>
          <a:xfrm>
            <a:off x="3066696" y="962167"/>
            <a:ext cx="5143585" cy="47431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1. With a /24 network prefix, how many </a:t>
            </a:r>
            <a:r>
              <a:rPr lang="en-US" b="1" dirty="0"/>
              <a:t>usable</a:t>
            </a:r>
            <a:r>
              <a:rPr lang="en-US" dirty="0"/>
              <a:t> IPv4 host addresses are there? [hint: you learned this in NETW191]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Answer here: </a:t>
            </a:r>
            <a:r>
              <a:rPr lang="en-US" b="1" dirty="0"/>
              <a:t>254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2. Given the answer above, why is the number of available IP addresses for Subnet0 (10.0.0.0/24) or Subnet1 (10.0.1.0/24) shown as 251? [hint: where did the missing addresses go?]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Answer here: </a:t>
            </a:r>
            <a:r>
              <a:rPr lang="en-US" b="1" dirty="0"/>
              <a:t>The first 4 addresses can not be used.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References (here are two examples to get your research started):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1. IP Subnet Calculator, </a:t>
            </a:r>
            <a:r>
              <a:rPr lang="en-US" dirty="0">
                <a:hlinkClick r:id="rId2"/>
              </a:rPr>
              <a:t>https://www.calculator.net/ip-subnet-calculator.html</a:t>
            </a:r>
            <a:endParaRPr lang="en-US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/>
              <a:t>2. Azure Virtual Network frequently asked questions, </a:t>
            </a:r>
            <a:r>
              <a:rPr lang="en-US" dirty="0">
                <a:hlinkClick r:id="rId3"/>
              </a:rPr>
              <a:t>https://docs.microsoft.com/en-us/azure/virtual-network/virtual-networks-faq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9144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6400799"/>
            <a:ext cx="6115048" cy="456772"/>
          </a:xfrm>
          <a:prstGeom prst="rect">
            <a:avLst/>
          </a:prstGeom>
          <a:gradFill>
            <a:gsLst>
              <a:gs pos="0">
                <a:srgbClr val="000000">
                  <a:alpha val="76000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8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142713" y="-1142284"/>
            <a:ext cx="6858000" cy="9143425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733" y="0"/>
            <a:ext cx="6803134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125298" y="-161647"/>
            <a:ext cx="4894564" cy="91451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2570DED-E942-4274-A5C5-61D0403EDC64}"/>
              </a:ext>
            </a:extLst>
          </p:cNvPr>
          <p:cNvSpPr txBox="1">
            <a:spLocks/>
          </p:cNvSpPr>
          <p:nvPr/>
        </p:nvSpPr>
        <p:spPr>
          <a:xfrm>
            <a:off x="342900" y="771778"/>
            <a:ext cx="2320391" cy="11227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96112">
              <a:spcAft>
                <a:spcPts val="600"/>
              </a:spcAft>
            </a:pPr>
            <a:r>
              <a:rPr lang="en-US" sz="2744" kern="12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Deploying VMs into Subnets</a:t>
            </a:r>
            <a:endParaRPr lang="en-US" sz="2800" b="0" kern="120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A7FE05-8CAF-D6AC-E4AC-7228DA543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131" y="1444873"/>
            <a:ext cx="6286969" cy="4641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723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FF29DAF2B2474CAA0976D75413A80B" ma:contentTypeVersion="20" ma:contentTypeDescription="Create a new document." ma:contentTypeScope="" ma:versionID="f1a4acc4b85180fe6975a37171a89f22">
  <xsd:schema xmlns:xsd="http://www.w3.org/2001/XMLSchema" xmlns:xs="http://www.w3.org/2001/XMLSchema" xmlns:p="http://schemas.microsoft.com/office/2006/metadata/properties" xmlns:ns1="http://schemas.microsoft.com/sharepoint/v3" xmlns:ns3="f681fcbd-d5a2-4336-a092-82e7af704741" xmlns:ns4="c9140fa4-d231-4bf2-8e30-bda3cfa5fa06" targetNamespace="http://schemas.microsoft.com/office/2006/metadata/properties" ma:root="true" ma:fieldsID="d88427010be71365af5c7bdb809d71bb" ns1:_="" ns3:_="" ns4:_="">
    <xsd:import namespace="http://schemas.microsoft.com/sharepoint/v3"/>
    <xsd:import namespace="f681fcbd-d5a2-4336-a092-82e7af704741"/>
    <xsd:import namespace="c9140fa4-d231-4bf2-8e30-bda3cfa5fa06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1fcbd-d5a2-4336-a092-82e7af704741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140fa4-d231-4bf2-8e30-bda3cfa5fa0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s xmlns="f681fcbd-d5a2-4336-a092-82e7af704741" xsi:nil="true"/>
    <_ip_UnifiedCompliancePolicyUIAction xmlns="http://schemas.microsoft.com/sharepoint/v3" xsi:nil="true"/>
    <MigrationWizIdDocumentLibraryPermissions xmlns="f681fcbd-d5a2-4336-a092-82e7af704741" xsi:nil="true"/>
    <MigrationWizIdPermissionLevels xmlns="f681fcbd-d5a2-4336-a092-82e7af704741" xsi:nil="true"/>
    <MigrationWizId xmlns="f681fcbd-d5a2-4336-a092-82e7af704741" xsi:nil="true"/>
    <_ip_UnifiedCompliancePolicyProperties xmlns="http://schemas.microsoft.com/sharepoint/v3" xsi:nil="true"/>
    <MigrationWizIdSecurityGroups xmlns="f681fcbd-d5a2-4336-a092-82e7af70474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FF5398-F9C9-4A5E-AE18-04C416504F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81fcbd-d5a2-4336-a092-82e7af704741"/>
    <ds:schemaRef ds:uri="c9140fa4-d231-4bf2-8e30-bda3cfa5fa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0F228F-2AD3-482B-9076-385A3B6110DA}">
  <ds:schemaRefs>
    <ds:schemaRef ds:uri="f681fcbd-d5a2-4336-a092-82e7af704741"/>
    <ds:schemaRef ds:uri="http://schemas.microsoft.com/office/2006/documentManagement/types"/>
    <ds:schemaRef ds:uri="http://purl.org/dc/terms/"/>
    <ds:schemaRef ds:uri="http://purl.org/dc/dcmitype/"/>
    <ds:schemaRef ds:uri="http://schemas.microsoft.com/sharepoint/v3"/>
    <ds:schemaRef ds:uri="c9140fa4-d231-4bf2-8e30-bda3cfa5fa06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38E1ABF-8C61-49F0-9644-39D6B67CEE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2434</TotalTime>
  <Words>735</Words>
  <Application>Microsoft Office PowerPoint</Application>
  <PresentationFormat>On-screen Show (4:3)</PresentationFormat>
  <Paragraphs>85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NETW211 Final Project  By: Nicholas Jones</vt:lpstr>
      <vt:lpstr>Introduction In this presentation we will be discussing the different uses of cloud computing </vt:lpstr>
      <vt:lpstr>Virtual Machine(VM) Instances</vt:lpstr>
      <vt:lpstr>PowerPoint Presentation</vt:lpstr>
      <vt:lpstr>PowerPoint Presentation</vt:lpstr>
      <vt:lpstr>PowerPoint Presentation</vt:lpstr>
      <vt:lpstr>Virtual Private Cloud (VPC)</vt:lpstr>
      <vt:lpstr>Creating a VNet with Two Subnets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Azure VM Security</vt:lpstr>
      <vt:lpstr>PowerPoint Presentation</vt:lpstr>
      <vt:lpstr>PowerPoint Presentation</vt:lpstr>
      <vt:lpstr>PowerPoint Presentation</vt:lpstr>
      <vt:lpstr>PowerPoint Presentation</vt:lpstr>
      <vt:lpstr>Cloud Storage</vt:lpstr>
      <vt:lpstr>PowerPoint Presentation</vt:lpstr>
      <vt:lpstr>Trivia</vt:lpstr>
      <vt:lpstr>PowerPoint Presentation</vt:lpstr>
      <vt:lpstr>PowerPoint Presentation</vt:lpstr>
      <vt:lpstr>Cloud Monitoring</vt:lpstr>
      <vt:lpstr>PowerPoint Presentation</vt:lpstr>
      <vt:lpstr>PowerPoint Presentation</vt:lpstr>
      <vt:lpstr>PowerPoint Presentation</vt:lpstr>
      <vt:lpstr>PowerPoint Presentation</vt:lpstr>
      <vt:lpstr>Challenges</vt:lpstr>
      <vt:lpstr>Career skills Obtained</vt:lpstr>
      <vt:lpstr>Conclusion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NETW190 Module 1 Visio Network Diagram</dc:title>
  <dc:creator>HP</dc:creator>
  <cp:lastModifiedBy>Jones, Nicholas</cp:lastModifiedBy>
  <cp:revision>95</cp:revision>
  <dcterms:created xsi:type="dcterms:W3CDTF">2019-04-16T16:54:41Z</dcterms:created>
  <dcterms:modified xsi:type="dcterms:W3CDTF">2023-04-21T15:45:40Z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0x01010007FF29DAF2B2474CAA0976D75413A80B</vt:lpwstr>
  </property>
</Properties>
</file>